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mbria" panose="02040503050406030204" pitchFamily="18" charset="0"/>
      <p:regular r:id="rId14"/>
      <p:bold r:id="rId15"/>
      <p:italic r:id="rId16"/>
      <p:boldItalic r:id="rId17"/>
    </p:embeddedFont>
    <p:embeddedFont>
      <p:font typeface="DM Sans" pitchFamily="2" charset="0"/>
      <p:regular r:id="rId18"/>
    </p:embeddedFont>
    <p:embeddedFont>
      <p:font typeface="DM Sans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321"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1A46B"/>
        </a:solidFill>
        <a:effectLst/>
      </p:bgPr>
    </p:bg>
    <p:spTree>
      <p:nvGrpSpPr>
        <p:cNvPr id="1" name=""/>
        <p:cNvGrpSpPr/>
        <p:nvPr/>
      </p:nvGrpSpPr>
      <p:grpSpPr>
        <a:xfrm>
          <a:off x="0" y="0"/>
          <a:ext cx="0" cy="0"/>
          <a:chOff x="0" y="0"/>
          <a:chExt cx="0" cy="0"/>
        </a:xfrm>
      </p:grpSpPr>
      <p:sp>
        <p:nvSpPr>
          <p:cNvPr id="2" name="AutoShape 2"/>
          <p:cNvSpPr/>
          <p:nvPr/>
        </p:nvSpPr>
        <p:spPr>
          <a:xfrm>
            <a:off x="14580098" y="0"/>
            <a:ext cx="3707902" cy="10289054"/>
          </a:xfrm>
          <a:prstGeom prst="rect">
            <a:avLst/>
          </a:prstGeom>
          <a:solidFill>
            <a:srgbClr val="8C756A"/>
          </a:solidFill>
        </p:spPr>
      </p:sp>
      <p:grpSp>
        <p:nvGrpSpPr>
          <p:cNvPr id="3" name="Group 3"/>
          <p:cNvGrpSpPr/>
          <p:nvPr/>
        </p:nvGrpSpPr>
        <p:grpSpPr>
          <a:xfrm>
            <a:off x="11520663" y="1471585"/>
            <a:ext cx="6118870" cy="7120139"/>
            <a:chOff x="0" y="0"/>
            <a:chExt cx="698500" cy="812800"/>
          </a:xfrm>
        </p:grpSpPr>
        <p:sp>
          <p:nvSpPr>
            <p:cNvPr id="4" name="Freeform 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2"/>
              <a:stretch>
                <a:fillRect l="-37327" r="-37327"/>
              </a:stretch>
            </a:blipFill>
          </p:spPr>
        </p:sp>
      </p:grpSp>
      <p:grpSp>
        <p:nvGrpSpPr>
          <p:cNvPr id="5" name="Group 5"/>
          <p:cNvGrpSpPr/>
          <p:nvPr/>
        </p:nvGrpSpPr>
        <p:grpSpPr>
          <a:xfrm>
            <a:off x="637345" y="2241804"/>
            <a:ext cx="10491963" cy="2462147"/>
            <a:chOff x="0" y="0"/>
            <a:chExt cx="13989284" cy="3282862"/>
          </a:xfrm>
        </p:grpSpPr>
        <p:sp>
          <p:nvSpPr>
            <p:cNvPr id="6" name="TextBox 6"/>
            <p:cNvSpPr txBox="1"/>
            <p:nvPr/>
          </p:nvSpPr>
          <p:spPr>
            <a:xfrm>
              <a:off x="0" y="-9525"/>
              <a:ext cx="13989284" cy="1558925"/>
            </a:xfrm>
            <a:prstGeom prst="rect">
              <a:avLst/>
            </a:prstGeom>
          </p:spPr>
          <p:txBody>
            <a:bodyPr lIns="0" tIns="0" rIns="0" bIns="0" rtlCol="0" anchor="t">
              <a:spAutoFit/>
            </a:bodyPr>
            <a:lstStyle/>
            <a:p>
              <a:pPr marL="0" lvl="0" indent="0" algn="l">
                <a:lnSpc>
                  <a:spcPts val="9218"/>
                </a:lnSpc>
              </a:pPr>
              <a:r>
                <a:rPr lang="en-US" sz="7681">
                  <a:solidFill>
                    <a:srgbClr val="1D1505"/>
                  </a:solidFill>
                  <a:latin typeface="Cambria"/>
                  <a:ea typeface="Cambria"/>
                  <a:cs typeface="Cambria"/>
                  <a:sym typeface="Cambria"/>
                </a:rPr>
                <a:t>Pizza Sales Analysis</a:t>
              </a:r>
            </a:p>
          </p:txBody>
        </p:sp>
        <p:sp>
          <p:nvSpPr>
            <p:cNvPr id="7" name="TextBox 7"/>
            <p:cNvSpPr txBox="1"/>
            <p:nvPr/>
          </p:nvSpPr>
          <p:spPr>
            <a:xfrm>
              <a:off x="0" y="1885862"/>
              <a:ext cx="13989284" cy="13970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1D1505"/>
                  </a:solidFill>
                  <a:latin typeface="Cambria"/>
                  <a:ea typeface="Cambria"/>
                  <a:cs typeface="Cambria"/>
                  <a:sym typeface="Cambria"/>
                </a:rPr>
                <a:t>Analyzing pizza sales to identify trends, bestsellers, and peak hours using Excel</a:t>
              </a:r>
            </a:p>
          </p:txBody>
        </p:sp>
      </p:grpSp>
      <p:sp>
        <p:nvSpPr>
          <p:cNvPr id="8" name="TextBox 8"/>
          <p:cNvSpPr txBox="1"/>
          <p:nvPr/>
        </p:nvSpPr>
        <p:spPr>
          <a:xfrm>
            <a:off x="1181100" y="9010650"/>
            <a:ext cx="5598908" cy="476250"/>
          </a:xfrm>
          <a:prstGeom prst="rect">
            <a:avLst/>
          </a:prstGeom>
        </p:spPr>
        <p:txBody>
          <a:bodyPr lIns="0" tIns="0" rIns="0" bIns="0" rtlCol="0" anchor="t">
            <a:spAutoFit/>
          </a:bodyPr>
          <a:lstStyle/>
          <a:p>
            <a:pPr marL="0" lvl="0" indent="0" algn="l">
              <a:lnSpc>
                <a:spcPts val="3600"/>
              </a:lnSpc>
            </a:pPr>
            <a:r>
              <a:rPr lang="en-US" sz="3000">
                <a:solidFill>
                  <a:srgbClr val="1D1505"/>
                </a:solidFill>
                <a:latin typeface="Cambria"/>
                <a:ea typeface="Cambria"/>
                <a:cs typeface="Cambria"/>
                <a:sym typeface="Cambria"/>
              </a:rPr>
              <a:t>ROHINI KODIDELA</a:t>
            </a:r>
          </a:p>
        </p:txBody>
      </p:sp>
      <p:sp>
        <p:nvSpPr>
          <p:cNvPr id="9" name="TextBox 9"/>
          <p:cNvSpPr txBox="1"/>
          <p:nvPr/>
        </p:nvSpPr>
        <p:spPr>
          <a:xfrm>
            <a:off x="1181100" y="8545774"/>
            <a:ext cx="5598908" cy="466725"/>
          </a:xfrm>
          <a:prstGeom prst="rect">
            <a:avLst/>
          </a:prstGeom>
        </p:spPr>
        <p:txBody>
          <a:bodyPr lIns="0" tIns="0" rIns="0" bIns="0" rtlCol="0" anchor="t">
            <a:spAutoFit/>
          </a:bodyPr>
          <a:lstStyle/>
          <a:p>
            <a:pPr marL="0" lvl="0" indent="0" algn="l">
              <a:lnSpc>
                <a:spcPts val="3600"/>
              </a:lnSpc>
            </a:pPr>
            <a:r>
              <a:rPr lang="en-US" sz="3000" b="1">
                <a:solidFill>
                  <a:srgbClr val="1D1505"/>
                </a:solidFill>
                <a:latin typeface="DM Sans Bold"/>
                <a:ea typeface="DM Sans Bold"/>
                <a:cs typeface="DM Sans Bold"/>
                <a:sym typeface="DM Sans Bold"/>
              </a:rPr>
              <a:t>PRESENTED  BY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DBF85"/>
        </a:solidFill>
        <a:effectLst/>
      </p:bgPr>
    </p:bg>
    <p:spTree>
      <p:nvGrpSpPr>
        <p:cNvPr id="1" name=""/>
        <p:cNvGrpSpPr/>
        <p:nvPr/>
      </p:nvGrpSpPr>
      <p:grpSpPr>
        <a:xfrm>
          <a:off x="0" y="0"/>
          <a:ext cx="0" cy="0"/>
          <a:chOff x="0" y="0"/>
          <a:chExt cx="0" cy="0"/>
        </a:xfrm>
      </p:grpSpPr>
      <p:sp>
        <p:nvSpPr>
          <p:cNvPr id="2" name="AutoShape 2"/>
          <p:cNvSpPr/>
          <p:nvPr/>
        </p:nvSpPr>
        <p:spPr>
          <a:xfrm>
            <a:off x="9387958" y="0"/>
            <a:ext cx="8900042" cy="10287000"/>
          </a:xfrm>
          <a:prstGeom prst="rect">
            <a:avLst/>
          </a:prstGeom>
          <a:solidFill>
            <a:srgbClr val="F8E4BB"/>
          </a:solidFill>
        </p:spPr>
      </p:sp>
      <p:sp>
        <p:nvSpPr>
          <p:cNvPr id="4" name="Freeform 4"/>
          <p:cNvSpPr/>
          <p:nvPr/>
        </p:nvSpPr>
        <p:spPr>
          <a:xfrm>
            <a:off x="9436754" y="3924300"/>
            <a:ext cx="8851246" cy="6362700"/>
          </a:xfrm>
          <a:custGeom>
            <a:avLst/>
            <a:gdLst/>
            <a:ahLst/>
            <a:cxnLst/>
            <a:rect l="l" t="t" r="r" b="b"/>
            <a:pathLst>
              <a:path w="8851246" h="5310748">
                <a:moveTo>
                  <a:pt x="0" y="0"/>
                </a:moveTo>
                <a:lnTo>
                  <a:pt x="8851246" y="0"/>
                </a:lnTo>
                <a:lnTo>
                  <a:pt x="8851246" y="5310748"/>
                </a:lnTo>
                <a:lnTo>
                  <a:pt x="0" y="5310748"/>
                </a:lnTo>
                <a:lnTo>
                  <a:pt x="0" y="0"/>
                </a:lnTo>
                <a:close/>
              </a:path>
            </a:pathLst>
          </a:custGeom>
          <a:blipFill>
            <a:blip r:embed="rId2"/>
            <a:stretch>
              <a:fillRect/>
            </a:stretch>
          </a:blipFill>
        </p:spPr>
      </p:sp>
      <p:grpSp>
        <p:nvGrpSpPr>
          <p:cNvPr id="5" name="Group 5"/>
          <p:cNvGrpSpPr/>
          <p:nvPr/>
        </p:nvGrpSpPr>
        <p:grpSpPr>
          <a:xfrm>
            <a:off x="245989" y="436409"/>
            <a:ext cx="8898011" cy="1758475"/>
            <a:chOff x="0" y="0"/>
            <a:chExt cx="11864014" cy="2344634"/>
          </a:xfrm>
        </p:grpSpPr>
        <p:sp>
          <p:nvSpPr>
            <p:cNvPr id="6" name="TextBox 6"/>
            <p:cNvSpPr txBox="1"/>
            <p:nvPr/>
          </p:nvSpPr>
          <p:spPr>
            <a:xfrm>
              <a:off x="0" y="-9525"/>
              <a:ext cx="11864014" cy="1228725"/>
            </a:xfrm>
            <a:prstGeom prst="rect">
              <a:avLst/>
            </a:prstGeom>
          </p:spPr>
          <p:txBody>
            <a:bodyPr lIns="0" tIns="0" rIns="0" bIns="0" rtlCol="0" anchor="t">
              <a:spAutoFit/>
            </a:bodyPr>
            <a:lstStyle/>
            <a:p>
              <a:pPr marL="0" lvl="0" indent="0" algn="l">
                <a:lnSpc>
                  <a:spcPts val="7200"/>
                </a:lnSpc>
              </a:pPr>
              <a:r>
                <a:rPr lang="en-US" sz="6000">
                  <a:solidFill>
                    <a:srgbClr val="1D1505"/>
                  </a:solidFill>
                  <a:latin typeface="Cambria"/>
                  <a:ea typeface="Cambria"/>
                  <a:cs typeface="Cambria"/>
                  <a:sym typeface="Cambria"/>
                </a:rPr>
                <a:t>RECOMMENDED ANALYSIS</a:t>
              </a:r>
            </a:p>
          </p:txBody>
        </p:sp>
        <p:sp>
          <p:nvSpPr>
            <p:cNvPr id="7" name="TextBox 7"/>
            <p:cNvSpPr txBox="1"/>
            <p:nvPr/>
          </p:nvSpPr>
          <p:spPr>
            <a:xfrm>
              <a:off x="0" y="1712385"/>
              <a:ext cx="11864014" cy="632248"/>
            </a:xfrm>
            <a:prstGeom prst="rect">
              <a:avLst/>
            </a:prstGeom>
          </p:spPr>
          <p:txBody>
            <a:bodyPr lIns="0" tIns="0" rIns="0" bIns="0" rtlCol="0" anchor="t">
              <a:spAutoFit/>
            </a:bodyPr>
            <a:lstStyle/>
            <a:p>
              <a:pPr marL="0" lvl="0" indent="0" algn="l">
                <a:lnSpc>
                  <a:spcPts val="3919"/>
                </a:lnSpc>
              </a:pPr>
              <a:r>
                <a:rPr lang="en-US" sz="2799">
                  <a:solidFill>
                    <a:srgbClr val="1D1505"/>
                  </a:solidFill>
                  <a:latin typeface="Cambria"/>
                  <a:ea typeface="Cambria"/>
                  <a:cs typeface="Cambria"/>
                  <a:sym typeface="Cambria"/>
                </a:rPr>
                <a:t>4) Can we identify any seasonal trends in the sales?</a:t>
              </a:r>
            </a:p>
          </p:txBody>
        </p:sp>
      </p:grpSp>
      <p:sp>
        <p:nvSpPr>
          <p:cNvPr id="8" name="TextBox 8"/>
          <p:cNvSpPr txBox="1"/>
          <p:nvPr/>
        </p:nvSpPr>
        <p:spPr>
          <a:xfrm>
            <a:off x="17259300" y="9059863"/>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1D1505"/>
                </a:solidFill>
                <a:latin typeface="DM Sans"/>
                <a:ea typeface="DM Sans"/>
                <a:cs typeface="DM Sans"/>
                <a:sym typeface="DM Sans"/>
              </a:rPr>
              <a:t>10</a:t>
            </a:r>
          </a:p>
        </p:txBody>
      </p:sp>
      <p:sp>
        <p:nvSpPr>
          <p:cNvPr id="9" name="TextBox 9"/>
          <p:cNvSpPr txBox="1"/>
          <p:nvPr/>
        </p:nvSpPr>
        <p:spPr>
          <a:xfrm>
            <a:off x="139075" y="1800665"/>
            <a:ext cx="8631324" cy="1481455"/>
          </a:xfrm>
          <a:prstGeom prst="rect">
            <a:avLst/>
          </a:prstGeom>
        </p:spPr>
        <p:txBody>
          <a:bodyPr lIns="0" tIns="0" rIns="0" bIns="0" rtlCol="0" anchor="t">
            <a:spAutoFit/>
          </a:bodyPr>
          <a:lstStyle/>
          <a:p>
            <a:pPr algn="l">
              <a:lnSpc>
                <a:spcPts val="3919"/>
              </a:lnSpc>
            </a:pPr>
            <a:endParaRPr/>
          </a:p>
          <a:p>
            <a:pPr algn="l">
              <a:lnSpc>
                <a:spcPts val="3919"/>
              </a:lnSpc>
              <a:spcBef>
                <a:spcPct val="0"/>
              </a:spcBef>
            </a:pPr>
            <a:r>
              <a:rPr lang="en-US" sz="2799">
                <a:solidFill>
                  <a:srgbClr val="1D1505"/>
                </a:solidFill>
                <a:latin typeface="Cambria"/>
                <a:ea typeface="Cambria"/>
                <a:cs typeface="Cambria"/>
                <a:sym typeface="Cambria"/>
              </a:rPr>
              <a:t>A) Spring &amp; Summer Season has the maximum sale as compared to others seasons.</a:t>
            </a:r>
          </a:p>
        </p:txBody>
      </p:sp>
      <p:sp>
        <p:nvSpPr>
          <p:cNvPr id="10" name="TextBox 10"/>
          <p:cNvSpPr txBox="1"/>
          <p:nvPr/>
        </p:nvSpPr>
        <p:spPr>
          <a:xfrm>
            <a:off x="139075" y="3747460"/>
            <a:ext cx="8683024" cy="986155"/>
          </a:xfrm>
          <a:prstGeom prst="rect">
            <a:avLst/>
          </a:prstGeom>
        </p:spPr>
        <p:txBody>
          <a:bodyPr lIns="0" tIns="0" rIns="0" bIns="0" rtlCol="0" anchor="t">
            <a:spAutoFit/>
          </a:bodyPr>
          <a:lstStyle/>
          <a:p>
            <a:pPr algn="l">
              <a:lnSpc>
                <a:spcPts val="3919"/>
              </a:lnSpc>
              <a:spcBef>
                <a:spcPct val="0"/>
              </a:spcBef>
            </a:pPr>
            <a:r>
              <a:rPr lang="en-US" sz="2799">
                <a:solidFill>
                  <a:srgbClr val="1D1505"/>
                </a:solidFill>
                <a:latin typeface="Cambria"/>
                <a:ea typeface="Cambria"/>
                <a:cs typeface="Cambria"/>
                <a:sym typeface="Cambria"/>
              </a:rPr>
              <a:t>5) Are there any pizzas we should take off the menu, or any promotions we could leverage</a:t>
            </a:r>
          </a:p>
        </p:txBody>
      </p:sp>
      <p:sp>
        <p:nvSpPr>
          <p:cNvPr id="11" name="TextBox 11"/>
          <p:cNvSpPr txBox="1"/>
          <p:nvPr/>
        </p:nvSpPr>
        <p:spPr>
          <a:xfrm>
            <a:off x="139075" y="5076825"/>
            <a:ext cx="9248883" cy="490855"/>
          </a:xfrm>
          <a:prstGeom prst="rect">
            <a:avLst/>
          </a:prstGeom>
        </p:spPr>
        <p:txBody>
          <a:bodyPr lIns="0" tIns="0" rIns="0" bIns="0" rtlCol="0" anchor="t">
            <a:spAutoFit/>
          </a:bodyPr>
          <a:lstStyle/>
          <a:p>
            <a:pPr algn="l">
              <a:lnSpc>
                <a:spcPts val="3920"/>
              </a:lnSpc>
            </a:pPr>
            <a:r>
              <a:rPr lang="en-US" sz="2800">
                <a:solidFill>
                  <a:srgbClr val="1D1505"/>
                </a:solidFill>
                <a:latin typeface="Cambria"/>
                <a:ea typeface="Cambria"/>
                <a:cs typeface="Cambria"/>
                <a:sym typeface="Cambria"/>
              </a:rPr>
              <a:t>A) We can take off the pizza from the menu is : the_greek_xxl</a:t>
            </a:r>
          </a:p>
        </p:txBody>
      </p:sp>
      <p:sp>
        <p:nvSpPr>
          <p:cNvPr id="12" name="TextBox 12"/>
          <p:cNvSpPr txBox="1"/>
          <p:nvPr/>
        </p:nvSpPr>
        <p:spPr>
          <a:xfrm>
            <a:off x="515365" y="5650587"/>
            <a:ext cx="8872593" cy="1481455"/>
          </a:xfrm>
          <a:prstGeom prst="rect">
            <a:avLst/>
          </a:prstGeom>
        </p:spPr>
        <p:txBody>
          <a:bodyPr lIns="0" tIns="0" rIns="0" bIns="0" rtlCol="0" anchor="t">
            <a:spAutoFit/>
          </a:bodyPr>
          <a:lstStyle/>
          <a:p>
            <a:pPr algn="just">
              <a:lnSpc>
                <a:spcPts val="3919"/>
              </a:lnSpc>
              <a:spcBef>
                <a:spcPct val="0"/>
              </a:spcBef>
            </a:pPr>
            <a:r>
              <a:rPr lang="en-US" sz="2799">
                <a:solidFill>
                  <a:srgbClr val="1D1505"/>
                </a:solidFill>
                <a:latin typeface="Cambria"/>
                <a:ea typeface="Cambria"/>
                <a:cs typeface="Cambria"/>
                <a:sym typeface="Cambria"/>
              </a:rPr>
              <a:t>Since pizza sales are lowest during the fall season, introducing seasonal discounts or special promotions could help boost sales during this period.</a:t>
            </a:r>
          </a:p>
        </p:txBody>
      </p:sp>
      <p:sp>
        <p:nvSpPr>
          <p:cNvPr id="13" name="TextBox 13"/>
          <p:cNvSpPr txBox="1"/>
          <p:nvPr/>
        </p:nvSpPr>
        <p:spPr>
          <a:xfrm>
            <a:off x="515368" y="7432357"/>
            <a:ext cx="8872591" cy="1976755"/>
          </a:xfrm>
          <a:prstGeom prst="rect">
            <a:avLst/>
          </a:prstGeom>
        </p:spPr>
        <p:txBody>
          <a:bodyPr lIns="0" tIns="0" rIns="0" bIns="0" rtlCol="0" anchor="t">
            <a:spAutoFit/>
          </a:bodyPr>
          <a:lstStyle/>
          <a:p>
            <a:pPr algn="l">
              <a:lnSpc>
                <a:spcPts val="3919"/>
              </a:lnSpc>
              <a:spcBef>
                <a:spcPct val="0"/>
              </a:spcBef>
            </a:pPr>
            <a:r>
              <a:rPr lang="en-US" sz="2799">
                <a:solidFill>
                  <a:srgbClr val="1D1505"/>
                </a:solidFill>
                <a:latin typeface="Cambria"/>
                <a:ea typeface="Cambria"/>
                <a:cs typeface="Cambria"/>
                <a:sym typeface="Cambria"/>
              </a:rPr>
              <a:t>Run special promotions on Fridays (e.g., "Friday Pizza Fiesta" deals) to maximize already high traffic.</a:t>
            </a:r>
          </a:p>
          <a:p>
            <a:pPr algn="l">
              <a:lnSpc>
                <a:spcPts val="3919"/>
              </a:lnSpc>
              <a:spcBef>
                <a:spcPct val="0"/>
              </a:spcBef>
            </a:pPr>
            <a:r>
              <a:rPr lang="en-US" sz="2799">
                <a:solidFill>
                  <a:srgbClr val="1D1505"/>
                </a:solidFill>
                <a:latin typeface="Cambria"/>
                <a:ea typeface="Cambria"/>
                <a:cs typeface="Cambria"/>
                <a:sym typeface="Cambria"/>
              </a:rPr>
              <a:t>Offer combo deals or happy hour offers on slower days like Sunday to boost weekend sales.</a:t>
            </a:r>
          </a:p>
        </p:txBody>
      </p:sp>
      <p:pic>
        <p:nvPicPr>
          <p:cNvPr id="15" name="Picture 14">
            <a:extLst>
              <a:ext uri="{FF2B5EF4-FFF2-40B4-BE49-F238E27FC236}">
                <a16:creationId xmlns:a16="http://schemas.microsoft.com/office/drawing/2014/main" id="{98EBA08D-8B16-6C2B-E3B0-9AAC7CCA2C1D}"/>
              </a:ext>
            </a:extLst>
          </p:cNvPr>
          <p:cNvPicPr>
            <a:picLocks noChangeAspect="1"/>
          </p:cNvPicPr>
          <p:nvPr/>
        </p:nvPicPr>
        <p:blipFill>
          <a:blip r:embed="rId3"/>
          <a:stretch>
            <a:fillRect/>
          </a:stretch>
        </p:blipFill>
        <p:spPr>
          <a:xfrm>
            <a:off x="9982200" y="647700"/>
            <a:ext cx="7543800" cy="2819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1A46B"/>
        </a:solidFill>
        <a:effectLst/>
      </p:bgPr>
    </p:bg>
    <p:spTree>
      <p:nvGrpSpPr>
        <p:cNvPr id="1" name=""/>
        <p:cNvGrpSpPr/>
        <p:nvPr/>
      </p:nvGrpSpPr>
      <p:grpSpPr>
        <a:xfrm>
          <a:off x="0" y="0"/>
          <a:ext cx="0" cy="0"/>
          <a:chOff x="0" y="0"/>
          <a:chExt cx="0" cy="0"/>
        </a:xfrm>
      </p:grpSpPr>
      <p:sp>
        <p:nvSpPr>
          <p:cNvPr id="2" name="AutoShape 2"/>
          <p:cNvSpPr/>
          <p:nvPr/>
        </p:nvSpPr>
        <p:spPr>
          <a:xfrm>
            <a:off x="322381" y="3136153"/>
            <a:ext cx="5651786" cy="4941221"/>
          </a:xfrm>
          <a:prstGeom prst="rect">
            <a:avLst/>
          </a:prstGeom>
          <a:solidFill>
            <a:srgbClr val="F8E4BB"/>
          </a:solidFill>
        </p:spPr>
      </p:sp>
      <p:grpSp>
        <p:nvGrpSpPr>
          <p:cNvPr id="3" name="Group 3"/>
          <p:cNvGrpSpPr/>
          <p:nvPr/>
        </p:nvGrpSpPr>
        <p:grpSpPr>
          <a:xfrm>
            <a:off x="1028700" y="3136153"/>
            <a:ext cx="4207798" cy="4896347"/>
            <a:chOff x="0" y="0"/>
            <a:chExt cx="698500" cy="812800"/>
          </a:xfrm>
        </p:grpSpPr>
        <p:sp>
          <p:nvSpPr>
            <p:cNvPr id="4" name="Freeform 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2"/>
              <a:stretch>
                <a:fillRect l="-37327" r="-37327"/>
              </a:stretch>
            </a:blipFill>
          </p:spPr>
        </p:sp>
      </p:grpSp>
      <p:sp>
        <p:nvSpPr>
          <p:cNvPr id="5" name="TextBox 5"/>
          <p:cNvSpPr txBox="1"/>
          <p:nvPr/>
        </p:nvSpPr>
        <p:spPr>
          <a:xfrm>
            <a:off x="-1406062" y="182887"/>
            <a:ext cx="9457090" cy="1038225"/>
          </a:xfrm>
          <a:prstGeom prst="rect">
            <a:avLst/>
          </a:prstGeom>
        </p:spPr>
        <p:txBody>
          <a:bodyPr lIns="0" tIns="0" rIns="0" bIns="0" rtlCol="0" anchor="t">
            <a:spAutoFit/>
          </a:bodyPr>
          <a:lstStyle/>
          <a:p>
            <a:pPr marL="0" lvl="0" indent="0" algn="ctr">
              <a:lnSpc>
                <a:spcPts val="8400"/>
              </a:lnSpc>
            </a:pPr>
            <a:r>
              <a:rPr lang="en-US" sz="6000">
                <a:solidFill>
                  <a:srgbClr val="1D1505"/>
                </a:solidFill>
                <a:latin typeface="Cambria"/>
                <a:ea typeface="Cambria"/>
                <a:cs typeface="Cambria"/>
                <a:sym typeface="Cambria"/>
              </a:rPr>
              <a:t>CONCLUSION</a:t>
            </a:r>
          </a:p>
        </p:txBody>
      </p:sp>
      <p:sp>
        <p:nvSpPr>
          <p:cNvPr id="6" name="TextBox 6"/>
          <p:cNvSpPr txBox="1"/>
          <p:nvPr/>
        </p:nvSpPr>
        <p:spPr>
          <a:xfrm>
            <a:off x="6396253" y="1135387"/>
            <a:ext cx="11891747" cy="9854349"/>
          </a:xfrm>
          <a:prstGeom prst="rect">
            <a:avLst/>
          </a:prstGeom>
        </p:spPr>
        <p:txBody>
          <a:bodyPr lIns="0" tIns="0" rIns="0" bIns="0" rtlCol="0" anchor="t">
            <a:spAutoFit/>
          </a:bodyPr>
          <a:lstStyle/>
          <a:p>
            <a:pPr algn="l">
              <a:lnSpc>
                <a:spcPts val="4199"/>
              </a:lnSpc>
            </a:pPr>
            <a:r>
              <a:rPr lang="en-US" sz="2799">
                <a:solidFill>
                  <a:srgbClr val="1D1505"/>
                </a:solidFill>
                <a:latin typeface="Cambria"/>
                <a:ea typeface="Cambria"/>
                <a:cs typeface="Cambria"/>
                <a:sym typeface="Cambria"/>
              </a:rPr>
              <a:t>📅 Sales are highest on Fridays and during the summer months, showing strong customer demand at the end of the week and in warm seasons.</a:t>
            </a:r>
          </a:p>
          <a:p>
            <a:pPr algn="l">
              <a:lnSpc>
                <a:spcPts val="4199"/>
              </a:lnSpc>
            </a:pPr>
            <a:endParaRPr lang="en-US" sz="2799">
              <a:solidFill>
                <a:srgbClr val="1D1505"/>
              </a:solidFill>
              <a:latin typeface="Cambria"/>
              <a:ea typeface="Cambria"/>
              <a:cs typeface="Cambria"/>
              <a:sym typeface="Cambria"/>
            </a:endParaRPr>
          </a:p>
          <a:p>
            <a:pPr algn="l">
              <a:lnSpc>
                <a:spcPts val="4199"/>
              </a:lnSpc>
            </a:pPr>
            <a:r>
              <a:rPr lang="en-US" sz="2799">
                <a:solidFill>
                  <a:srgbClr val="1D1505"/>
                </a:solidFill>
                <a:latin typeface="Cambria"/>
                <a:ea typeface="Cambria"/>
                <a:cs typeface="Cambria"/>
                <a:sym typeface="Cambria"/>
              </a:rPr>
              <a:t>🍕 Large and Medium pizzas are the most preferred sizes, making them crucial for promotions and combo deals.</a:t>
            </a:r>
          </a:p>
          <a:p>
            <a:pPr algn="l">
              <a:lnSpc>
                <a:spcPts val="4199"/>
              </a:lnSpc>
            </a:pPr>
            <a:endParaRPr lang="en-US" sz="2799">
              <a:solidFill>
                <a:srgbClr val="1D1505"/>
              </a:solidFill>
              <a:latin typeface="Cambria"/>
              <a:ea typeface="Cambria"/>
              <a:cs typeface="Cambria"/>
              <a:sym typeface="Cambria"/>
            </a:endParaRPr>
          </a:p>
          <a:p>
            <a:pPr algn="l">
              <a:lnSpc>
                <a:spcPts val="4199"/>
              </a:lnSpc>
            </a:pPr>
            <a:r>
              <a:rPr lang="en-US" sz="2799">
                <a:solidFill>
                  <a:srgbClr val="1D1505"/>
                </a:solidFill>
                <a:latin typeface="Cambria"/>
                <a:ea typeface="Cambria"/>
                <a:cs typeface="Cambria"/>
                <a:sym typeface="Cambria"/>
              </a:rPr>
              <a:t>💰 Thai Chicken, BBQ Chicken, and Classic Deluxe pizzas are the top revenue-generating products.</a:t>
            </a:r>
          </a:p>
          <a:p>
            <a:pPr algn="l">
              <a:lnSpc>
                <a:spcPts val="4199"/>
              </a:lnSpc>
            </a:pPr>
            <a:endParaRPr lang="en-US" sz="2799">
              <a:solidFill>
                <a:srgbClr val="1D1505"/>
              </a:solidFill>
              <a:latin typeface="Cambria"/>
              <a:ea typeface="Cambria"/>
              <a:cs typeface="Cambria"/>
              <a:sym typeface="Cambria"/>
            </a:endParaRPr>
          </a:p>
          <a:p>
            <a:pPr algn="l">
              <a:lnSpc>
                <a:spcPts val="4199"/>
              </a:lnSpc>
            </a:pPr>
            <a:r>
              <a:rPr lang="en-US" sz="2799">
                <a:solidFill>
                  <a:srgbClr val="1D1505"/>
                </a:solidFill>
                <a:latin typeface="Cambria"/>
                <a:ea typeface="Cambria"/>
                <a:cs typeface="Cambria"/>
                <a:sym typeface="Cambria"/>
              </a:rPr>
              <a:t>❌ Brie Carre, Greek, and Italian Supreme pizzas consistently show low sales, suggesting they need menu improvements or better marketing.</a:t>
            </a:r>
          </a:p>
          <a:p>
            <a:pPr algn="l">
              <a:lnSpc>
                <a:spcPts val="4199"/>
              </a:lnSpc>
            </a:pPr>
            <a:endParaRPr lang="en-US" sz="2799">
              <a:solidFill>
                <a:srgbClr val="1D1505"/>
              </a:solidFill>
              <a:latin typeface="Cambria"/>
              <a:ea typeface="Cambria"/>
              <a:cs typeface="Cambria"/>
              <a:sym typeface="Cambria"/>
            </a:endParaRPr>
          </a:p>
          <a:p>
            <a:pPr algn="l">
              <a:lnSpc>
                <a:spcPts val="4199"/>
              </a:lnSpc>
            </a:pPr>
            <a:r>
              <a:rPr lang="en-US" sz="2799">
                <a:solidFill>
                  <a:srgbClr val="1D1505"/>
                </a:solidFill>
                <a:latin typeface="Cambria"/>
                <a:ea typeface="Cambria"/>
                <a:cs typeface="Cambria"/>
                <a:sym typeface="Cambria"/>
              </a:rPr>
              <a:t>🍂 Fall season records the lowest sales; launching seasonal discounts could help boost sales during this slow period.</a:t>
            </a:r>
          </a:p>
          <a:p>
            <a:pPr algn="l">
              <a:lnSpc>
                <a:spcPts val="4199"/>
              </a:lnSpc>
            </a:pPr>
            <a:endParaRPr lang="en-US" sz="2799">
              <a:solidFill>
                <a:srgbClr val="1D1505"/>
              </a:solidFill>
              <a:latin typeface="Cambria"/>
              <a:ea typeface="Cambria"/>
              <a:cs typeface="Cambria"/>
              <a:sym typeface="Cambria"/>
            </a:endParaRPr>
          </a:p>
          <a:p>
            <a:pPr algn="l">
              <a:lnSpc>
                <a:spcPts val="4199"/>
              </a:lnSpc>
            </a:pPr>
            <a:r>
              <a:rPr lang="en-US" sz="2799">
                <a:solidFill>
                  <a:srgbClr val="1D1505"/>
                </a:solidFill>
                <a:latin typeface="Cambria"/>
                <a:ea typeface="Cambria"/>
                <a:cs typeface="Cambria"/>
                <a:sym typeface="Cambria"/>
              </a:rPr>
              <a:t>🏆 Classic category has the highest sales, followed by Supreme and Veggie categories.</a:t>
            </a:r>
          </a:p>
          <a:p>
            <a:pPr algn="l">
              <a:lnSpc>
                <a:spcPts val="4018"/>
              </a:lnSpc>
            </a:pPr>
            <a:endParaRPr lang="en-US" sz="2799">
              <a:solidFill>
                <a:srgbClr val="1D1505"/>
              </a:solidFill>
              <a:latin typeface="Cambria"/>
              <a:ea typeface="Cambria"/>
              <a:cs typeface="Cambria"/>
              <a:sym typeface="Cambria"/>
            </a:endParaRPr>
          </a:p>
          <a:p>
            <a:pPr marL="0" lvl="0" indent="0" algn="l">
              <a:lnSpc>
                <a:spcPts val="3617"/>
              </a:lnSpc>
            </a:pPr>
            <a:endParaRPr lang="en-US" sz="2799">
              <a:solidFill>
                <a:srgbClr val="1D1505"/>
              </a:solidFill>
              <a:latin typeface="Cambria"/>
              <a:ea typeface="Cambria"/>
              <a:cs typeface="Cambria"/>
              <a:sym typeface="Cambria"/>
            </a:endParaRPr>
          </a:p>
        </p:txBody>
      </p:sp>
      <p:sp>
        <p:nvSpPr>
          <p:cNvPr id="7" name="TextBox 7"/>
          <p:cNvSpPr txBox="1"/>
          <p:nvPr/>
        </p:nvSpPr>
        <p:spPr>
          <a:xfrm>
            <a:off x="17837015" y="961713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1D1505"/>
                </a:solidFill>
                <a:latin typeface="DM Sans"/>
                <a:ea typeface="DM Sans"/>
                <a:cs typeface="DM Sans"/>
                <a:sym typeface="DM Sans"/>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1A46B"/>
        </a:solidFill>
        <a:effectLst/>
      </p:bgPr>
    </p:bg>
    <p:spTree>
      <p:nvGrpSpPr>
        <p:cNvPr id="1" name=""/>
        <p:cNvGrpSpPr/>
        <p:nvPr/>
      </p:nvGrpSpPr>
      <p:grpSpPr>
        <a:xfrm>
          <a:off x="0" y="0"/>
          <a:ext cx="0" cy="0"/>
          <a:chOff x="0" y="0"/>
          <a:chExt cx="0" cy="0"/>
        </a:xfrm>
      </p:grpSpPr>
      <p:sp>
        <p:nvSpPr>
          <p:cNvPr id="2" name="AutoShape 2"/>
          <p:cNvSpPr/>
          <p:nvPr/>
        </p:nvSpPr>
        <p:spPr>
          <a:xfrm rot="5400000">
            <a:off x="8186022" y="601654"/>
            <a:ext cx="1925481" cy="0"/>
          </a:xfrm>
          <a:prstGeom prst="line">
            <a:avLst/>
          </a:prstGeom>
          <a:ln w="47625" cap="rnd">
            <a:solidFill>
              <a:srgbClr val="534C3E"/>
            </a:solidFill>
            <a:prstDash val="solid"/>
            <a:headEnd type="none" w="sm" len="sm"/>
            <a:tailEnd type="none" w="sm" len="sm"/>
          </a:ln>
        </p:spPr>
      </p:sp>
      <p:grpSp>
        <p:nvGrpSpPr>
          <p:cNvPr id="3" name="Group 3"/>
          <p:cNvGrpSpPr/>
          <p:nvPr/>
        </p:nvGrpSpPr>
        <p:grpSpPr>
          <a:xfrm>
            <a:off x="0" y="4382992"/>
            <a:ext cx="18288000" cy="5904008"/>
            <a:chOff x="0" y="0"/>
            <a:chExt cx="2517694" cy="812800"/>
          </a:xfrm>
        </p:grpSpPr>
        <p:sp>
          <p:nvSpPr>
            <p:cNvPr id="4" name="Freeform 4"/>
            <p:cNvSpPr/>
            <p:nvPr/>
          </p:nvSpPr>
          <p:spPr>
            <a:xfrm>
              <a:off x="0" y="0"/>
              <a:ext cx="2517694" cy="812800"/>
            </a:xfrm>
            <a:custGeom>
              <a:avLst/>
              <a:gdLst/>
              <a:ahLst/>
              <a:cxnLst/>
              <a:rect l="l" t="t" r="r" b="b"/>
              <a:pathLst>
                <a:path w="2517694" h="812800">
                  <a:moveTo>
                    <a:pt x="0" y="0"/>
                  </a:moveTo>
                  <a:lnTo>
                    <a:pt x="2517694" y="0"/>
                  </a:lnTo>
                  <a:lnTo>
                    <a:pt x="2517694" y="812800"/>
                  </a:lnTo>
                  <a:lnTo>
                    <a:pt x="0" y="812800"/>
                  </a:lnTo>
                  <a:close/>
                </a:path>
              </a:pathLst>
            </a:custGeom>
            <a:blipFill>
              <a:blip r:embed="rId2"/>
              <a:stretch>
                <a:fillRect t="-99069" b="-99069"/>
              </a:stretch>
            </a:blipFill>
          </p:spPr>
        </p:sp>
      </p:grpSp>
      <p:sp>
        <p:nvSpPr>
          <p:cNvPr id="5" name="TextBox 5"/>
          <p:cNvSpPr txBox="1"/>
          <p:nvPr/>
        </p:nvSpPr>
        <p:spPr>
          <a:xfrm>
            <a:off x="2243442" y="2265160"/>
            <a:ext cx="13801116" cy="1152525"/>
          </a:xfrm>
          <a:prstGeom prst="rect">
            <a:avLst/>
          </a:prstGeom>
        </p:spPr>
        <p:txBody>
          <a:bodyPr lIns="0" tIns="0" rIns="0" bIns="0" rtlCol="0" anchor="t">
            <a:spAutoFit/>
          </a:bodyPr>
          <a:lstStyle/>
          <a:p>
            <a:pPr marL="0" lvl="0" indent="0" algn="ctr">
              <a:lnSpc>
                <a:spcPts val="9000"/>
              </a:lnSpc>
            </a:pPr>
            <a:r>
              <a:rPr lang="en-US" sz="7500">
                <a:solidFill>
                  <a:srgbClr val="1D1505"/>
                </a:solidFill>
                <a:latin typeface="Cambria"/>
                <a:ea typeface="Cambria"/>
                <a:cs typeface="Cambria"/>
                <a:sym typeface="Cambria"/>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1A46B"/>
        </a:solidFill>
        <a:effectLst/>
      </p:bgPr>
    </p:bg>
    <p:spTree>
      <p:nvGrpSpPr>
        <p:cNvPr id="1" name=""/>
        <p:cNvGrpSpPr/>
        <p:nvPr/>
      </p:nvGrpSpPr>
      <p:grpSpPr>
        <a:xfrm>
          <a:off x="0" y="0"/>
          <a:ext cx="0" cy="0"/>
          <a:chOff x="0" y="0"/>
          <a:chExt cx="0" cy="0"/>
        </a:xfrm>
      </p:grpSpPr>
      <p:sp>
        <p:nvSpPr>
          <p:cNvPr id="2" name="AutoShape 2"/>
          <p:cNvSpPr/>
          <p:nvPr/>
        </p:nvSpPr>
        <p:spPr>
          <a:xfrm>
            <a:off x="0" y="10279529"/>
            <a:ext cx="9525" cy="885416"/>
          </a:xfrm>
          <a:prstGeom prst="rect">
            <a:avLst/>
          </a:prstGeom>
          <a:solidFill>
            <a:srgbClr val="FFF6EA"/>
          </a:solidFill>
        </p:spPr>
      </p:sp>
      <p:sp>
        <p:nvSpPr>
          <p:cNvPr id="3" name="Freeform 3"/>
          <p:cNvSpPr/>
          <p:nvPr/>
        </p:nvSpPr>
        <p:spPr>
          <a:xfrm>
            <a:off x="333716" y="3410659"/>
            <a:ext cx="6290935" cy="4653219"/>
          </a:xfrm>
          <a:custGeom>
            <a:avLst/>
            <a:gdLst/>
            <a:ahLst/>
            <a:cxnLst/>
            <a:rect l="l" t="t" r="r" b="b"/>
            <a:pathLst>
              <a:path w="6290935" h="4653219">
                <a:moveTo>
                  <a:pt x="0" y="0"/>
                </a:moveTo>
                <a:lnTo>
                  <a:pt x="6290935" y="0"/>
                </a:lnTo>
                <a:lnTo>
                  <a:pt x="6290935" y="4653219"/>
                </a:lnTo>
                <a:lnTo>
                  <a:pt x="0" y="4653219"/>
                </a:lnTo>
                <a:lnTo>
                  <a:pt x="0" y="0"/>
                </a:lnTo>
                <a:close/>
              </a:path>
            </a:pathLst>
          </a:custGeom>
          <a:blipFill>
            <a:blip r:embed="rId2"/>
            <a:stretch>
              <a:fillRect t="-40130" b="-40130"/>
            </a:stretch>
          </a:blipFill>
        </p:spPr>
      </p:sp>
      <p:sp>
        <p:nvSpPr>
          <p:cNvPr id="4" name="TextBox 4"/>
          <p:cNvSpPr txBox="1"/>
          <p:nvPr/>
        </p:nvSpPr>
        <p:spPr>
          <a:xfrm>
            <a:off x="600073" y="1019175"/>
            <a:ext cx="16230600" cy="923925"/>
          </a:xfrm>
          <a:prstGeom prst="rect">
            <a:avLst/>
          </a:prstGeom>
        </p:spPr>
        <p:txBody>
          <a:bodyPr lIns="0" tIns="0" rIns="0" bIns="0" rtlCol="0" anchor="t">
            <a:spAutoFit/>
          </a:bodyPr>
          <a:lstStyle/>
          <a:p>
            <a:pPr marL="0" lvl="0" indent="0" algn="l">
              <a:lnSpc>
                <a:spcPts val="7200"/>
              </a:lnSpc>
            </a:pPr>
            <a:r>
              <a:rPr lang="en-US" sz="6000">
                <a:solidFill>
                  <a:srgbClr val="1D1505"/>
                </a:solidFill>
                <a:latin typeface="Cambria"/>
                <a:ea typeface="Cambria"/>
                <a:cs typeface="Cambria"/>
                <a:sym typeface="Cambria"/>
              </a:rPr>
              <a:t>PROJECT OVERVIEW</a:t>
            </a:r>
          </a:p>
        </p:txBody>
      </p:sp>
      <p:sp>
        <p:nvSpPr>
          <p:cNvPr id="5" name="TextBox 5"/>
          <p:cNvSpPr txBox="1"/>
          <p:nvPr/>
        </p:nvSpPr>
        <p:spPr>
          <a:xfrm>
            <a:off x="7221002" y="3152677"/>
            <a:ext cx="10835887" cy="986155"/>
          </a:xfrm>
          <a:prstGeom prst="rect">
            <a:avLst/>
          </a:prstGeom>
        </p:spPr>
        <p:txBody>
          <a:bodyPr lIns="0" tIns="0" rIns="0" bIns="0" rtlCol="0" anchor="t">
            <a:spAutoFit/>
          </a:bodyPr>
          <a:lstStyle/>
          <a:p>
            <a:pPr marL="0" lvl="0" indent="0" algn="l">
              <a:lnSpc>
                <a:spcPts val="3919"/>
              </a:lnSpc>
            </a:pPr>
            <a:r>
              <a:rPr lang="en-US" sz="2799">
                <a:solidFill>
                  <a:srgbClr val="1D1505"/>
                </a:solidFill>
                <a:latin typeface="Cambria"/>
                <a:ea typeface="Cambria"/>
                <a:cs typeface="Cambria"/>
                <a:sym typeface="Cambria"/>
              </a:rPr>
              <a:t>Objective :  To explore and visualize key sales patterns in a pizza restaurant to support data-driven business decisions.</a:t>
            </a:r>
          </a:p>
        </p:txBody>
      </p:sp>
      <p:sp>
        <p:nvSpPr>
          <p:cNvPr id="6" name="TextBox 6"/>
          <p:cNvSpPr txBox="1"/>
          <p:nvPr/>
        </p:nvSpPr>
        <p:spPr>
          <a:xfrm>
            <a:off x="7221002" y="4657133"/>
            <a:ext cx="10667930" cy="2074545"/>
          </a:xfrm>
          <a:prstGeom prst="rect">
            <a:avLst/>
          </a:prstGeom>
        </p:spPr>
        <p:txBody>
          <a:bodyPr lIns="0" tIns="0" rIns="0" bIns="0" rtlCol="0" anchor="t">
            <a:spAutoFit/>
          </a:bodyPr>
          <a:lstStyle/>
          <a:p>
            <a:pPr algn="l">
              <a:lnSpc>
                <a:spcPts val="4199"/>
              </a:lnSpc>
            </a:pPr>
            <a:r>
              <a:rPr lang="en-US" sz="2799">
                <a:solidFill>
                  <a:srgbClr val="1D1505"/>
                </a:solidFill>
                <a:latin typeface="Cambria"/>
                <a:ea typeface="Cambria"/>
                <a:cs typeface="Cambria"/>
                <a:sym typeface="Cambria"/>
              </a:rPr>
              <a:t>Tools used : Microsoft Excel (Pivot Tables, Slicers, Line/Bar Charts)</a:t>
            </a:r>
          </a:p>
          <a:p>
            <a:pPr algn="l">
              <a:lnSpc>
                <a:spcPts val="4199"/>
              </a:lnSpc>
            </a:pPr>
            <a:endParaRPr lang="en-US" sz="2799">
              <a:solidFill>
                <a:srgbClr val="1D1505"/>
              </a:solidFill>
              <a:latin typeface="Cambria"/>
              <a:ea typeface="Cambria"/>
              <a:cs typeface="Cambria"/>
              <a:sym typeface="Cambria"/>
            </a:endParaRPr>
          </a:p>
          <a:p>
            <a:pPr algn="l">
              <a:lnSpc>
                <a:spcPts val="4199"/>
              </a:lnSpc>
            </a:pPr>
            <a:endParaRPr lang="en-US" sz="2799">
              <a:solidFill>
                <a:srgbClr val="1D1505"/>
              </a:solidFill>
              <a:latin typeface="Cambria"/>
              <a:ea typeface="Cambria"/>
              <a:cs typeface="Cambria"/>
              <a:sym typeface="Cambria"/>
            </a:endParaRPr>
          </a:p>
          <a:p>
            <a:pPr algn="l">
              <a:lnSpc>
                <a:spcPts val="4199"/>
              </a:lnSpc>
            </a:pPr>
            <a:endParaRPr lang="en-US" sz="2799">
              <a:solidFill>
                <a:srgbClr val="1D1505"/>
              </a:solidFill>
              <a:latin typeface="Cambria"/>
              <a:ea typeface="Cambria"/>
              <a:cs typeface="Cambria"/>
              <a:sym typeface="Cambria"/>
            </a:endParaRPr>
          </a:p>
        </p:txBody>
      </p:sp>
      <p:sp>
        <p:nvSpPr>
          <p:cNvPr id="7" name="TextBox 7"/>
          <p:cNvSpPr txBox="1"/>
          <p:nvPr/>
        </p:nvSpPr>
        <p:spPr>
          <a:xfrm>
            <a:off x="17816267" y="9712121"/>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1D1505"/>
                </a:solidFill>
                <a:latin typeface="DM Sans"/>
                <a:ea typeface="DM Sans"/>
                <a:cs typeface="DM Sans"/>
                <a:sym typeface="DM Sans"/>
              </a:rPr>
              <a:t>2</a:t>
            </a:r>
          </a:p>
        </p:txBody>
      </p:sp>
      <p:sp>
        <p:nvSpPr>
          <p:cNvPr id="8" name="TextBox 8"/>
          <p:cNvSpPr txBox="1"/>
          <p:nvPr/>
        </p:nvSpPr>
        <p:spPr>
          <a:xfrm>
            <a:off x="7221002" y="6136092"/>
            <a:ext cx="10448289" cy="1976755"/>
          </a:xfrm>
          <a:prstGeom prst="rect">
            <a:avLst/>
          </a:prstGeom>
        </p:spPr>
        <p:txBody>
          <a:bodyPr lIns="0" tIns="0" rIns="0" bIns="0" rtlCol="0" anchor="t">
            <a:spAutoFit/>
          </a:bodyPr>
          <a:lstStyle/>
          <a:p>
            <a:pPr algn="l">
              <a:lnSpc>
                <a:spcPts val="3919"/>
              </a:lnSpc>
              <a:spcBef>
                <a:spcPct val="0"/>
              </a:spcBef>
            </a:pPr>
            <a:r>
              <a:rPr lang="en-US" sz="2799">
                <a:solidFill>
                  <a:srgbClr val="1D1505"/>
                </a:solidFill>
                <a:latin typeface="Cambria"/>
                <a:ea typeface="Cambria"/>
                <a:cs typeface="Cambria"/>
                <a:sym typeface="Cambria"/>
              </a:rPr>
              <a:t>Data Source:  Pizza sales dataset with daily transactional data for the year 2015.</a:t>
            </a:r>
          </a:p>
          <a:p>
            <a:pPr algn="l">
              <a:lnSpc>
                <a:spcPts val="3919"/>
              </a:lnSpc>
              <a:spcBef>
                <a:spcPct val="0"/>
              </a:spcBef>
            </a:pPr>
            <a:endParaRPr lang="en-US" sz="2799">
              <a:solidFill>
                <a:srgbClr val="1D1505"/>
              </a:solidFill>
              <a:latin typeface="Cambria"/>
              <a:ea typeface="Cambria"/>
              <a:cs typeface="Cambria"/>
              <a:sym typeface="Cambria"/>
            </a:endParaRPr>
          </a:p>
          <a:p>
            <a:pPr algn="l">
              <a:lnSpc>
                <a:spcPts val="3919"/>
              </a:lnSpc>
              <a:spcBef>
                <a:spcPct val="0"/>
              </a:spcBef>
            </a:pPr>
            <a:r>
              <a:rPr lang="en-US" sz="2799">
                <a:solidFill>
                  <a:srgbClr val="1D1505"/>
                </a:solidFill>
                <a:latin typeface="Cambria"/>
                <a:ea typeface="Cambria"/>
                <a:cs typeface="Cambria"/>
                <a:sym typeface="Cambria"/>
              </a:rPr>
              <a:t>Duration Analyzed:  Jan 1 – Dec 31, 2015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1A46B"/>
        </a:solidFill>
        <a:effectLst/>
      </p:bgPr>
    </p:bg>
    <p:spTree>
      <p:nvGrpSpPr>
        <p:cNvPr id="1" name=""/>
        <p:cNvGrpSpPr/>
        <p:nvPr/>
      </p:nvGrpSpPr>
      <p:grpSpPr>
        <a:xfrm>
          <a:off x="0" y="0"/>
          <a:ext cx="0" cy="0"/>
          <a:chOff x="0" y="0"/>
          <a:chExt cx="0" cy="0"/>
        </a:xfrm>
      </p:grpSpPr>
      <p:sp>
        <p:nvSpPr>
          <p:cNvPr id="2" name="AutoShape 2"/>
          <p:cNvSpPr/>
          <p:nvPr/>
        </p:nvSpPr>
        <p:spPr>
          <a:xfrm>
            <a:off x="500571" y="3091279"/>
            <a:ext cx="5651786" cy="4941221"/>
          </a:xfrm>
          <a:prstGeom prst="rect">
            <a:avLst/>
          </a:prstGeom>
          <a:solidFill>
            <a:srgbClr val="F8E4BB"/>
          </a:solidFill>
        </p:spPr>
      </p:sp>
      <p:grpSp>
        <p:nvGrpSpPr>
          <p:cNvPr id="3" name="Group 3"/>
          <p:cNvGrpSpPr/>
          <p:nvPr/>
        </p:nvGrpSpPr>
        <p:grpSpPr>
          <a:xfrm>
            <a:off x="1028700" y="3136153"/>
            <a:ext cx="4207798" cy="4896347"/>
            <a:chOff x="0" y="0"/>
            <a:chExt cx="698500" cy="812800"/>
          </a:xfrm>
        </p:grpSpPr>
        <p:sp>
          <p:nvSpPr>
            <p:cNvPr id="4" name="Freeform 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2"/>
              <a:stretch>
                <a:fillRect l="-37327" r="-37327"/>
              </a:stretch>
            </a:blipFill>
          </p:spPr>
        </p:sp>
      </p:grpSp>
      <p:sp>
        <p:nvSpPr>
          <p:cNvPr id="5" name="TextBox 5"/>
          <p:cNvSpPr txBox="1"/>
          <p:nvPr/>
        </p:nvSpPr>
        <p:spPr>
          <a:xfrm>
            <a:off x="322381" y="693413"/>
            <a:ext cx="9457090" cy="1038225"/>
          </a:xfrm>
          <a:prstGeom prst="rect">
            <a:avLst/>
          </a:prstGeom>
        </p:spPr>
        <p:txBody>
          <a:bodyPr lIns="0" tIns="0" rIns="0" bIns="0" rtlCol="0" anchor="t">
            <a:spAutoFit/>
          </a:bodyPr>
          <a:lstStyle/>
          <a:p>
            <a:pPr marL="0" lvl="0" indent="0" algn="ctr">
              <a:lnSpc>
                <a:spcPts val="8400"/>
              </a:lnSpc>
            </a:pPr>
            <a:r>
              <a:rPr lang="en-US" sz="6000">
                <a:solidFill>
                  <a:srgbClr val="1D1505"/>
                </a:solidFill>
                <a:latin typeface="Cambria"/>
                <a:ea typeface="Cambria"/>
                <a:cs typeface="Cambria"/>
                <a:sym typeface="Cambria"/>
              </a:rPr>
              <a:t>PROJECT GOALS AND KPI’S</a:t>
            </a:r>
          </a:p>
        </p:txBody>
      </p:sp>
      <p:sp>
        <p:nvSpPr>
          <p:cNvPr id="6" name="TextBox 6"/>
          <p:cNvSpPr txBox="1"/>
          <p:nvPr/>
        </p:nvSpPr>
        <p:spPr>
          <a:xfrm>
            <a:off x="6923422" y="2111515"/>
            <a:ext cx="10724336" cy="5253990"/>
          </a:xfrm>
          <a:prstGeom prst="rect">
            <a:avLst/>
          </a:prstGeom>
        </p:spPr>
        <p:txBody>
          <a:bodyPr lIns="0" tIns="0" rIns="0" bIns="0" rtlCol="0" anchor="t">
            <a:spAutoFit/>
          </a:bodyPr>
          <a:lstStyle/>
          <a:p>
            <a:pPr algn="l">
              <a:lnSpc>
                <a:spcPts val="4499"/>
              </a:lnSpc>
            </a:pPr>
            <a:r>
              <a:rPr lang="en-US" sz="2999">
                <a:solidFill>
                  <a:srgbClr val="1D1505"/>
                </a:solidFill>
                <a:latin typeface="Cambria"/>
                <a:ea typeface="Cambria"/>
                <a:cs typeface="Cambria"/>
                <a:sym typeface="Cambria"/>
              </a:rPr>
              <a:t>Goals :  </a:t>
            </a:r>
          </a:p>
          <a:p>
            <a:pPr marL="604519" lvl="1" indent="-302260" algn="l">
              <a:lnSpc>
                <a:spcPts val="4199"/>
              </a:lnSpc>
              <a:buFont typeface="Arial"/>
              <a:buChar char="•"/>
            </a:pPr>
            <a:r>
              <a:rPr lang="en-US" sz="2799">
                <a:solidFill>
                  <a:srgbClr val="1D1505"/>
                </a:solidFill>
                <a:latin typeface="Cambria"/>
                <a:ea typeface="Cambria"/>
                <a:cs typeface="Cambria"/>
                <a:sym typeface="Cambria"/>
              </a:rPr>
              <a:t>Understand sales trend across different time frames (hourly, weekly, monthly).</a:t>
            </a:r>
          </a:p>
          <a:p>
            <a:pPr marL="604519" lvl="1" indent="-302260" algn="l">
              <a:lnSpc>
                <a:spcPts val="4199"/>
              </a:lnSpc>
              <a:buFont typeface="Arial"/>
              <a:buChar char="•"/>
            </a:pPr>
            <a:r>
              <a:rPr lang="en-US" sz="2799">
                <a:solidFill>
                  <a:srgbClr val="1D1505"/>
                </a:solidFill>
                <a:latin typeface="Cambria"/>
                <a:ea typeface="Cambria"/>
                <a:cs typeface="Cambria"/>
                <a:sym typeface="Cambria"/>
              </a:rPr>
              <a:t>Identifying the top and bottom-performing pizzas by revenue and quantity.</a:t>
            </a:r>
          </a:p>
          <a:p>
            <a:pPr marL="604519" lvl="1" indent="-302260" algn="l">
              <a:lnSpc>
                <a:spcPts val="4199"/>
              </a:lnSpc>
              <a:buFont typeface="Arial"/>
              <a:buChar char="•"/>
            </a:pPr>
            <a:r>
              <a:rPr lang="en-US" sz="2799">
                <a:solidFill>
                  <a:srgbClr val="1D1505"/>
                </a:solidFill>
                <a:latin typeface="Cambria"/>
                <a:ea typeface="Cambria"/>
                <a:cs typeface="Cambria"/>
                <a:sym typeface="Cambria"/>
              </a:rPr>
              <a:t>Analyze category and size preferences to inform marketing and inventory decisions.</a:t>
            </a:r>
          </a:p>
          <a:p>
            <a:pPr marL="604519" lvl="1" indent="-302260" algn="l">
              <a:lnSpc>
                <a:spcPts val="4199"/>
              </a:lnSpc>
              <a:buFont typeface="Arial"/>
              <a:buChar char="•"/>
            </a:pPr>
            <a:r>
              <a:rPr lang="en-US" sz="2799">
                <a:solidFill>
                  <a:srgbClr val="1D1505"/>
                </a:solidFill>
                <a:latin typeface="Cambria"/>
                <a:ea typeface="Cambria"/>
                <a:cs typeface="Cambria"/>
                <a:sym typeface="Cambria"/>
              </a:rPr>
              <a:t>Reveal customer behaviour patterns using order time, day, and pizza types.</a:t>
            </a:r>
          </a:p>
          <a:p>
            <a:pPr marL="0" lvl="0" indent="0" algn="l">
              <a:lnSpc>
                <a:spcPts val="4050"/>
              </a:lnSpc>
            </a:pPr>
            <a:endParaRPr lang="en-US" sz="2799">
              <a:solidFill>
                <a:srgbClr val="1D1505"/>
              </a:solidFill>
              <a:latin typeface="Cambria"/>
              <a:ea typeface="Cambria"/>
              <a:cs typeface="Cambria"/>
              <a:sym typeface="Cambria"/>
            </a:endParaRPr>
          </a:p>
        </p:txBody>
      </p:sp>
      <p:grpSp>
        <p:nvGrpSpPr>
          <p:cNvPr id="7" name="Group 7"/>
          <p:cNvGrpSpPr/>
          <p:nvPr/>
        </p:nvGrpSpPr>
        <p:grpSpPr>
          <a:xfrm>
            <a:off x="7035237" y="7523820"/>
            <a:ext cx="10500704" cy="2291757"/>
            <a:chOff x="0" y="0"/>
            <a:chExt cx="14000939" cy="3055675"/>
          </a:xfrm>
        </p:grpSpPr>
        <p:sp>
          <p:nvSpPr>
            <p:cNvPr id="8" name="TextBox 8"/>
            <p:cNvSpPr txBox="1"/>
            <p:nvPr/>
          </p:nvSpPr>
          <p:spPr>
            <a:xfrm>
              <a:off x="0" y="-66675"/>
              <a:ext cx="14000939" cy="663575"/>
            </a:xfrm>
            <a:prstGeom prst="rect">
              <a:avLst/>
            </a:prstGeom>
          </p:spPr>
          <p:txBody>
            <a:bodyPr lIns="0" tIns="0" rIns="0" bIns="0" rtlCol="0" anchor="t">
              <a:spAutoFit/>
            </a:bodyPr>
            <a:lstStyle/>
            <a:p>
              <a:pPr marL="0" lvl="0" indent="0" algn="l">
                <a:lnSpc>
                  <a:spcPts val="4199"/>
                </a:lnSpc>
              </a:pPr>
              <a:r>
                <a:rPr lang="en-US" sz="2999">
                  <a:solidFill>
                    <a:srgbClr val="1D1505"/>
                  </a:solidFill>
                  <a:latin typeface="Cambria"/>
                  <a:ea typeface="Cambria"/>
                  <a:cs typeface="Cambria"/>
                  <a:sym typeface="Cambria"/>
                </a:rPr>
                <a:t>Key Performance Indicators to track our success: </a:t>
              </a:r>
            </a:p>
          </p:txBody>
        </p:sp>
        <p:sp>
          <p:nvSpPr>
            <p:cNvPr id="9" name="TextBox 9"/>
            <p:cNvSpPr txBox="1"/>
            <p:nvPr/>
          </p:nvSpPr>
          <p:spPr>
            <a:xfrm>
              <a:off x="0" y="1016690"/>
              <a:ext cx="14000939" cy="2038986"/>
            </a:xfrm>
            <a:prstGeom prst="rect">
              <a:avLst/>
            </a:prstGeom>
          </p:spPr>
          <p:txBody>
            <a:bodyPr lIns="0" tIns="0" rIns="0" bIns="0" rtlCol="0" anchor="t">
              <a:spAutoFit/>
            </a:bodyPr>
            <a:lstStyle/>
            <a:p>
              <a:pPr marL="0" lvl="0" indent="0" algn="l">
                <a:lnSpc>
                  <a:spcPts val="4199"/>
                </a:lnSpc>
              </a:pPr>
              <a:r>
                <a:rPr lang="en-US" sz="2799">
                  <a:solidFill>
                    <a:srgbClr val="1D1505"/>
                  </a:solidFill>
                  <a:latin typeface="Cambria"/>
                  <a:ea typeface="Cambria"/>
                  <a:cs typeface="Cambria"/>
                  <a:sym typeface="Cambria"/>
                </a:rPr>
                <a:t>Success will be measured using key KPIs such as customer retention, average order value, and monthly sales growth to ensure alignment with business goals.</a:t>
              </a:r>
            </a:p>
          </p:txBody>
        </p:sp>
      </p:grpSp>
      <p:sp>
        <p:nvSpPr>
          <p:cNvPr id="10" name="TextBox 10"/>
          <p:cNvSpPr txBox="1"/>
          <p:nvPr/>
        </p:nvSpPr>
        <p:spPr>
          <a:xfrm>
            <a:off x="17837015" y="9617139"/>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1D1505"/>
                </a:solidFill>
                <a:latin typeface="DM Sans"/>
                <a:ea typeface="DM Sans"/>
                <a:cs typeface="DM Sans"/>
                <a:sym typeface="DM Sans"/>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AutoShape 3"/>
          <p:cNvSpPr/>
          <p:nvPr/>
        </p:nvSpPr>
        <p:spPr>
          <a:xfrm>
            <a:off x="0" y="0"/>
            <a:ext cx="9525" cy="10287000"/>
          </a:xfrm>
          <a:prstGeom prst="rect">
            <a:avLst/>
          </a:prstGeom>
          <a:solidFill>
            <a:srgbClr val="F8E4BB"/>
          </a:solidFill>
        </p:spPr>
      </p:sp>
      <p:sp>
        <p:nvSpPr>
          <p:cNvPr id="4" name="Freeform 4"/>
          <p:cNvSpPr/>
          <p:nvPr/>
        </p:nvSpPr>
        <p:spPr>
          <a:xfrm>
            <a:off x="0" y="1586286"/>
            <a:ext cx="18288000" cy="7226244"/>
          </a:xfrm>
          <a:custGeom>
            <a:avLst/>
            <a:gdLst/>
            <a:ahLst/>
            <a:cxnLst/>
            <a:rect l="l" t="t" r="r" b="b"/>
            <a:pathLst>
              <a:path w="18288000" h="7226244">
                <a:moveTo>
                  <a:pt x="0" y="0"/>
                </a:moveTo>
                <a:lnTo>
                  <a:pt x="18288000" y="0"/>
                </a:lnTo>
                <a:lnTo>
                  <a:pt x="18288000" y="7226244"/>
                </a:lnTo>
                <a:lnTo>
                  <a:pt x="0" y="7226244"/>
                </a:lnTo>
                <a:lnTo>
                  <a:pt x="0" y="0"/>
                </a:lnTo>
                <a:close/>
              </a:path>
            </a:pathLst>
          </a:custGeom>
          <a:blipFill>
            <a:blip r:embed="rId3"/>
            <a:stretch>
              <a:fillRect t="-1547"/>
            </a:stretch>
          </a:blipFill>
        </p:spPr>
      </p:sp>
      <p:sp>
        <p:nvSpPr>
          <p:cNvPr id="5" name="TextBox 5"/>
          <p:cNvSpPr txBox="1"/>
          <p:nvPr/>
        </p:nvSpPr>
        <p:spPr>
          <a:xfrm>
            <a:off x="742400" y="426884"/>
            <a:ext cx="5600520" cy="923925"/>
          </a:xfrm>
          <a:prstGeom prst="rect">
            <a:avLst/>
          </a:prstGeom>
        </p:spPr>
        <p:txBody>
          <a:bodyPr lIns="0" tIns="0" rIns="0" bIns="0" rtlCol="0" anchor="t">
            <a:spAutoFit/>
          </a:bodyPr>
          <a:lstStyle/>
          <a:p>
            <a:pPr marL="0" lvl="0" indent="0" algn="l">
              <a:lnSpc>
                <a:spcPts val="7200"/>
              </a:lnSpc>
              <a:spcBef>
                <a:spcPct val="0"/>
              </a:spcBef>
            </a:pPr>
            <a:r>
              <a:rPr lang="en-US" sz="6000">
                <a:solidFill>
                  <a:srgbClr val="1D1505"/>
                </a:solidFill>
                <a:latin typeface="Cambria"/>
                <a:ea typeface="Cambria"/>
                <a:cs typeface="Cambria"/>
                <a:sym typeface="Cambria"/>
              </a:rPr>
              <a:t>DASHBOARD 1</a:t>
            </a:r>
          </a:p>
        </p:txBody>
      </p:sp>
      <p:sp>
        <p:nvSpPr>
          <p:cNvPr id="6" name="TextBox 6"/>
          <p:cNvSpPr txBox="1"/>
          <p:nvPr/>
        </p:nvSpPr>
        <p:spPr>
          <a:xfrm>
            <a:off x="17520204" y="9420669"/>
            <a:ext cx="180518" cy="391310"/>
          </a:xfrm>
          <a:prstGeom prst="rect">
            <a:avLst/>
          </a:prstGeom>
        </p:spPr>
        <p:txBody>
          <a:bodyPr wrap="none" lIns="0" tIns="0" rIns="0" bIns="0" rtlCol="0" anchor="t">
            <a:spAutoFit/>
          </a:bodyPr>
          <a:lstStyle/>
          <a:p>
            <a:pPr algn="ctr">
              <a:lnSpc>
                <a:spcPts val="3288"/>
              </a:lnSpc>
              <a:spcBef>
                <a:spcPct val="0"/>
              </a:spcBef>
            </a:pPr>
            <a:r>
              <a:rPr lang="en-US" sz="2349">
                <a:solidFill>
                  <a:srgbClr val="1D1505"/>
                </a:solidFill>
                <a:latin typeface="DM Sans"/>
                <a:ea typeface="DM Sans"/>
                <a:cs typeface="DM Sans"/>
                <a:sym typeface="DM San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AutoShape 3"/>
          <p:cNvSpPr/>
          <p:nvPr/>
        </p:nvSpPr>
        <p:spPr>
          <a:xfrm>
            <a:off x="0" y="0"/>
            <a:ext cx="9525" cy="10287000"/>
          </a:xfrm>
          <a:prstGeom prst="rect">
            <a:avLst/>
          </a:prstGeom>
          <a:solidFill>
            <a:srgbClr val="F8E4BB"/>
          </a:solidFill>
        </p:spPr>
      </p:sp>
      <p:sp>
        <p:nvSpPr>
          <p:cNvPr id="4" name="Freeform 4"/>
          <p:cNvSpPr/>
          <p:nvPr/>
        </p:nvSpPr>
        <p:spPr>
          <a:xfrm>
            <a:off x="0" y="971665"/>
            <a:ext cx="18163793" cy="7393167"/>
          </a:xfrm>
          <a:custGeom>
            <a:avLst/>
            <a:gdLst/>
            <a:ahLst/>
            <a:cxnLst/>
            <a:rect l="l" t="t" r="r" b="b"/>
            <a:pathLst>
              <a:path w="18163793" h="7393167">
                <a:moveTo>
                  <a:pt x="0" y="0"/>
                </a:moveTo>
                <a:lnTo>
                  <a:pt x="18163793" y="0"/>
                </a:lnTo>
                <a:lnTo>
                  <a:pt x="18163793" y="7393167"/>
                </a:lnTo>
                <a:lnTo>
                  <a:pt x="0" y="7393167"/>
                </a:lnTo>
                <a:lnTo>
                  <a:pt x="0" y="0"/>
                </a:lnTo>
                <a:close/>
              </a:path>
            </a:pathLst>
          </a:custGeom>
          <a:blipFill>
            <a:blip r:embed="rId3"/>
            <a:stretch>
              <a:fillRect l="-815" t="-1957" r="-815"/>
            </a:stretch>
          </a:blipFill>
        </p:spPr>
      </p:sp>
      <p:sp>
        <p:nvSpPr>
          <p:cNvPr id="5" name="Freeform 5"/>
          <p:cNvSpPr/>
          <p:nvPr/>
        </p:nvSpPr>
        <p:spPr>
          <a:xfrm>
            <a:off x="0" y="8664750"/>
            <a:ext cx="17948528" cy="1187099"/>
          </a:xfrm>
          <a:custGeom>
            <a:avLst/>
            <a:gdLst/>
            <a:ahLst/>
            <a:cxnLst/>
            <a:rect l="l" t="t" r="r" b="b"/>
            <a:pathLst>
              <a:path w="17948528" h="1187099">
                <a:moveTo>
                  <a:pt x="0" y="0"/>
                </a:moveTo>
                <a:lnTo>
                  <a:pt x="17948528" y="0"/>
                </a:lnTo>
                <a:lnTo>
                  <a:pt x="17948528" y="1187100"/>
                </a:lnTo>
                <a:lnTo>
                  <a:pt x="0" y="1187100"/>
                </a:lnTo>
                <a:lnTo>
                  <a:pt x="0" y="0"/>
                </a:lnTo>
                <a:close/>
              </a:path>
            </a:pathLst>
          </a:custGeom>
          <a:blipFill>
            <a:blip r:embed="rId4"/>
            <a:stretch>
              <a:fillRect t="-2634" b="-12392"/>
            </a:stretch>
          </a:blipFill>
        </p:spPr>
      </p:sp>
      <p:sp>
        <p:nvSpPr>
          <p:cNvPr id="6" name="TextBox 6"/>
          <p:cNvSpPr txBox="1"/>
          <p:nvPr/>
        </p:nvSpPr>
        <p:spPr>
          <a:xfrm>
            <a:off x="127413" y="-9525"/>
            <a:ext cx="5525976" cy="923925"/>
          </a:xfrm>
          <a:prstGeom prst="rect">
            <a:avLst/>
          </a:prstGeom>
        </p:spPr>
        <p:txBody>
          <a:bodyPr lIns="0" tIns="0" rIns="0" bIns="0" rtlCol="0" anchor="t">
            <a:spAutoFit/>
          </a:bodyPr>
          <a:lstStyle/>
          <a:p>
            <a:pPr marL="0" lvl="0" indent="0" algn="l">
              <a:lnSpc>
                <a:spcPts val="7200"/>
              </a:lnSpc>
              <a:spcBef>
                <a:spcPct val="0"/>
              </a:spcBef>
            </a:pPr>
            <a:r>
              <a:rPr lang="en-US" sz="6000">
                <a:solidFill>
                  <a:srgbClr val="1D1505"/>
                </a:solidFill>
                <a:latin typeface="Cambria"/>
                <a:ea typeface="Cambria"/>
                <a:cs typeface="Cambria"/>
                <a:sym typeface="Cambria"/>
              </a:rPr>
              <a:t>DASHBOARD 2</a:t>
            </a:r>
          </a:p>
        </p:txBody>
      </p:sp>
      <p:sp>
        <p:nvSpPr>
          <p:cNvPr id="7" name="TextBox 7"/>
          <p:cNvSpPr txBox="1"/>
          <p:nvPr/>
        </p:nvSpPr>
        <p:spPr>
          <a:xfrm>
            <a:off x="17520204" y="9420669"/>
            <a:ext cx="180518" cy="391310"/>
          </a:xfrm>
          <a:prstGeom prst="rect">
            <a:avLst/>
          </a:prstGeom>
        </p:spPr>
        <p:txBody>
          <a:bodyPr wrap="none" lIns="0" tIns="0" rIns="0" bIns="0" rtlCol="0" anchor="t">
            <a:spAutoFit/>
          </a:bodyPr>
          <a:lstStyle/>
          <a:p>
            <a:pPr algn="ctr">
              <a:lnSpc>
                <a:spcPts val="3288"/>
              </a:lnSpc>
              <a:spcBef>
                <a:spcPct val="0"/>
              </a:spcBef>
            </a:pPr>
            <a:r>
              <a:rPr lang="en-US" sz="2349">
                <a:solidFill>
                  <a:srgbClr val="1D1505"/>
                </a:solidFill>
                <a:latin typeface="DM Sans"/>
                <a:ea typeface="DM Sans"/>
                <a:cs typeface="DM Sans"/>
                <a:sym typeface="DM San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1A46B"/>
        </a:solidFill>
        <a:effectLst/>
      </p:bgPr>
    </p:bg>
    <p:spTree>
      <p:nvGrpSpPr>
        <p:cNvPr id="1" name=""/>
        <p:cNvGrpSpPr/>
        <p:nvPr/>
      </p:nvGrpSpPr>
      <p:grpSpPr>
        <a:xfrm>
          <a:off x="0" y="0"/>
          <a:ext cx="0" cy="0"/>
          <a:chOff x="0" y="0"/>
          <a:chExt cx="0" cy="0"/>
        </a:xfrm>
      </p:grpSpPr>
      <p:sp>
        <p:nvSpPr>
          <p:cNvPr id="2" name="AutoShape 2"/>
          <p:cNvSpPr/>
          <p:nvPr/>
        </p:nvSpPr>
        <p:spPr>
          <a:xfrm>
            <a:off x="0" y="0"/>
            <a:ext cx="7164726" cy="10287000"/>
          </a:xfrm>
          <a:prstGeom prst="rect">
            <a:avLst/>
          </a:prstGeom>
          <a:solidFill>
            <a:srgbClr val="F8E4BB"/>
          </a:solidFill>
        </p:spPr>
      </p:sp>
      <p:sp>
        <p:nvSpPr>
          <p:cNvPr id="3" name="Freeform 3"/>
          <p:cNvSpPr/>
          <p:nvPr/>
        </p:nvSpPr>
        <p:spPr>
          <a:xfrm>
            <a:off x="7734940" y="514284"/>
            <a:ext cx="10055638" cy="4944315"/>
          </a:xfrm>
          <a:custGeom>
            <a:avLst/>
            <a:gdLst/>
            <a:ahLst/>
            <a:cxnLst/>
            <a:rect l="l" t="t" r="r" b="b"/>
            <a:pathLst>
              <a:path w="10055638" h="4944315">
                <a:moveTo>
                  <a:pt x="0" y="0"/>
                </a:moveTo>
                <a:lnTo>
                  <a:pt x="10055638" y="0"/>
                </a:lnTo>
                <a:lnTo>
                  <a:pt x="10055638" y="4944314"/>
                </a:lnTo>
                <a:lnTo>
                  <a:pt x="0" y="4944314"/>
                </a:lnTo>
                <a:lnTo>
                  <a:pt x="0" y="0"/>
                </a:lnTo>
                <a:close/>
              </a:path>
            </a:pathLst>
          </a:custGeom>
          <a:blipFill>
            <a:blip r:embed="rId2"/>
            <a:stretch>
              <a:fillRect l="-1310" t="-4060" b="-248"/>
            </a:stretch>
          </a:blipFill>
        </p:spPr>
      </p:sp>
      <p:sp>
        <p:nvSpPr>
          <p:cNvPr id="4" name="Freeform 4"/>
          <p:cNvSpPr/>
          <p:nvPr/>
        </p:nvSpPr>
        <p:spPr>
          <a:xfrm>
            <a:off x="7747697" y="5654575"/>
            <a:ext cx="10042881" cy="4632425"/>
          </a:xfrm>
          <a:custGeom>
            <a:avLst/>
            <a:gdLst/>
            <a:ahLst/>
            <a:cxnLst/>
            <a:rect l="l" t="t" r="r" b="b"/>
            <a:pathLst>
              <a:path w="10042881" h="4632425">
                <a:moveTo>
                  <a:pt x="0" y="0"/>
                </a:moveTo>
                <a:lnTo>
                  <a:pt x="10042881" y="0"/>
                </a:lnTo>
                <a:lnTo>
                  <a:pt x="10042881" y="4632425"/>
                </a:lnTo>
                <a:lnTo>
                  <a:pt x="0" y="4632425"/>
                </a:lnTo>
                <a:lnTo>
                  <a:pt x="0" y="0"/>
                </a:lnTo>
                <a:close/>
              </a:path>
            </a:pathLst>
          </a:custGeom>
          <a:blipFill>
            <a:blip r:embed="rId3"/>
            <a:stretch>
              <a:fillRect l="-607" t="-3573" b="-3573"/>
            </a:stretch>
          </a:blipFill>
        </p:spPr>
      </p:sp>
      <p:sp>
        <p:nvSpPr>
          <p:cNvPr id="5" name="TextBox 5"/>
          <p:cNvSpPr txBox="1"/>
          <p:nvPr/>
        </p:nvSpPr>
        <p:spPr>
          <a:xfrm>
            <a:off x="3891" y="2809510"/>
            <a:ext cx="7160835" cy="7477490"/>
          </a:xfrm>
          <a:prstGeom prst="rect">
            <a:avLst/>
          </a:prstGeom>
        </p:spPr>
        <p:txBody>
          <a:bodyPr lIns="0" tIns="0" rIns="0" bIns="0" rtlCol="0" anchor="t">
            <a:spAutoFit/>
          </a:bodyPr>
          <a:lstStyle/>
          <a:p>
            <a:pPr algn="l">
              <a:lnSpc>
                <a:spcPts val="4199"/>
              </a:lnSpc>
            </a:pPr>
            <a:r>
              <a:rPr lang="en-US" sz="2799">
                <a:solidFill>
                  <a:srgbClr val="1D1505"/>
                </a:solidFill>
                <a:latin typeface="Cambria"/>
                <a:ea typeface="Cambria"/>
                <a:cs typeface="Cambria"/>
                <a:sym typeface="Cambria"/>
              </a:rPr>
              <a:t>Top 5 Best-Selling Pizzas</a:t>
            </a:r>
          </a:p>
          <a:p>
            <a:pPr marL="561341" lvl="1" indent="-280670" algn="l">
              <a:lnSpc>
                <a:spcPts val="3900"/>
              </a:lnSpc>
              <a:buFont typeface="Arial"/>
              <a:buChar char="•"/>
            </a:pPr>
            <a:r>
              <a:rPr lang="en-US" sz="2600">
                <a:solidFill>
                  <a:srgbClr val="1D1505"/>
                </a:solidFill>
                <a:latin typeface="Cambria"/>
                <a:ea typeface="Cambria"/>
                <a:cs typeface="Cambria"/>
                <a:sym typeface="Cambria"/>
              </a:rPr>
              <a:t>The Classic Deluxe Pizza leads in sales volume, indicating high customer preference.</a:t>
            </a:r>
          </a:p>
          <a:p>
            <a:pPr marL="561341" lvl="1" indent="-280670" algn="l">
              <a:lnSpc>
                <a:spcPts val="3900"/>
              </a:lnSpc>
              <a:buFont typeface="Arial"/>
              <a:buChar char="•"/>
            </a:pPr>
            <a:r>
              <a:rPr lang="en-US" sz="2600">
                <a:solidFill>
                  <a:srgbClr val="1D1505"/>
                </a:solidFill>
                <a:latin typeface="Cambria"/>
                <a:ea typeface="Cambria"/>
                <a:cs typeface="Cambria"/>
                <a:sym typeface="Cambria"/>
              </a:rPr>
              <a:t>These pizzas consistently perform well across various sizes and time periods.</a:t>
            </a:r>
          </a:p>
          <a:p>
            <a:pPr algn="l">
              <a:lnSpc>
                <a:spcPts val="4199"/>
              </a:lnSpc>
            </a:pPr>
            <a:r>
              <a:rPr lang="en-US" sz="2799">
                <a:solidFill>
                  <a:srgbClr val="1D1505"/>
                </a:solidFill>
                <a:latin typeface="Cambria"/>
                <a:ea typeface="Cambria"/>
                <a:cs typeface="Cambria"/>
                <a:sym typeface="Cambria"/>
              </a:rPr>
              <a:t> Bottom 5 Least-Selling Pizzas</a:t>
            </a:r>
          </a:p>
          <a:p>
            <a:pPr marL="561341" lvl="1" indent="-280670" algn="l">
              <a:lnSpc>
                <a:spcPts val="3900"/>
              </a:lnSpc>
              <a:buFont typeface="Arial"/>
              <a:buChar char="•"/>
            </a:pPr>
            <a:r>
              <a:rPr lang="en-US" sz="2600">
                <a:solidFill>
                  <a:srgbClr val="1D1505"/>
                </a:solidFill>
                <a:latin typeface="Cambria"/>
                <a:ea typeface="Cambria"/>
                <a:cs typeface="Cambria"/>
                <a:sym typeface="Cambria"/>
              </a:rPr>
              <a:t>The Brie Carre Pizza recorded the lowest quantity sold, suggesting low demand or that it only appeals to a small group of customers.</a:t>
            </a:r>
          </a:p>
          <a:p>
            <a:pPr marL="561341" lvl="1" indent="-280670" algn="l">
              <a:lnSpc>
                <a:spcPts val="3900"/>
              </a:lnSpc>
              <a:buFont typeface="Arial"/>
              <a:buChar char="•"/>
            </a:pPr>
            <a:r>
              <a:rPr lang="en-US" sz="2600">
                <a:solidFill>
                  <a:srgbClr val="1D1505"/>
                </a:solidFill>
                <a:latin typeface="Cambria"/>
                <a:ea typeface="Cambria"/>
                <a:cs typeface="Cambria"/>
                <a:sym typeface="Cambria"/>
              </a:rPr>
              <a:t>Other underperforming options include specialty or less familiar pizzas with unique toppings.</a:t>
            </a:r>
          </a:p>
          <a:p>
            <a:pPr marL="561341" lvl="1" indent="-280670" algn="l">
              <a:lnSpc>
                <a:spcPts val="3900"/>
              </a:lnSpc>
              <a:buFont typeface="Arial"/>
              <a:buChar char="•"/>
            </a:pPr>
            <a:r>
              <a:rPr lang="en-US" sz="2600">
                <a:solidFill>
                  <a:srgbClr val="1D1505"/>
                </a:solidFill>
                <a:latin typeface="Cambria"/>
                <a:ea typeface="Cambria"/>
                <a:cs typeface="Cambria"/>
                <a:sym typeface="Cambria"/>
              </a:rPr>
              <a:t>These items may require marketing focus or menu reconsideration.</a:t>
            </a:r>
          </a:p>
          <a:p>
            <a:pPr marL="0" lvl="0" indent="0" algn="l">
              <a:lnSpc>
                <a:spcPts val="4021"/>
              </a:lnSpc>
              <a:spcBef>
                <a:spcPct val="0"/>
              </a:spcBef>
            </a:pPr>
            <a:endParaRPr lang="en-US" sz="2600">
              <a:solidFill>
                <a:srgbClr val="1D1505"/>
              </a:solidFill>
              <a:latin typeface="Cambria"/>
              <a:ea typeface="Cambria"/>
              <a:cs typeface="Cambria"/>
              <a:sym typeface="Cambria"/>
            </a:endParaRPr>
          </a:p>
        </p:txBody>
      </p:sp>
      <p:sp>
        <p:nvSpPr>
          <p:cNvPr id="6" name="TextBox 6"/>
          <p:cNvSpPr txBox="1"/>
          <p:nvPr/>
        </p:nvSpPr>
        <p:spPr>
          <a:xfrm>
            <a:off x="198033" y="-9525"/>
            <a:ext cx="6284652" cy="1838325"/>
          </a:xfrm>
          <a:prstGeom prst="rect">
            <a:avLst/>
          </a:prstGeom>
        </p:spPr>
        <p:txBody>
          <a:bodyPr lIns="0" tIns="0" rIns="0" bIns="0" rtlCol="0" anchor="t">
            <a:spAutoFit/>
          </a:bodyPr>
          <a:lstStyle/>
          <a:p>
            <a:pPr marL="0" lvl="0" indent="0" algn="l">
              <a:lnSpc>
                <a:spcPts val="7200"/>
              </a:lnSpc>
              <a:spcBef>
                <a:spcPct val="0"/>
              </a:spcBef>
            </a:pPr>
            <a:r>
              <a:rPr lang="en-US" sz="6000">
                <a:solidFill>
                  <a:srgbClr val="1D1505"/>
                </a:solidFill>
                <a:latin typeface="Cambria"/>
                <a:ea typeface="Cambria"/>
                <a:cs typeface="Cambria"/>
                <a:sym typeface="Cambria"/>
              </a:rPr>
              <a:t>PRODUCT- LEVEL INSIGHTS</a:t>
            </a:r>
          </a:p>
        </p:txBody>
      </p:sp>
      <p:sp>
        <p:nvSpPr>
          <p:cNvPr id="7" name="TextBox 7"/>
          <p:cNvSpPr txBox="1"/>
          <p:nvPr/>
        </p:nvSpPr>
        <p:spPr>
          <a:xfrm>
            <a:off x="17259300" y="9059863"/>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1D1505"/>
                </a:solidFill>
                <a:latin typeface="DM Sans"/>
                <a:ea typeface="DM Sans"/>
                <a:cs typeface="DM Sans"/>
                <a:sym typeface="DM San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77A20"/>
        </a:solidFill>
        <a:effectLst/>
      </p:bgPr>
    </p:bg>
    <p:spTree>
      <p:nvGrpSpPr>
        <p:cNvPr id="1" name=""/>
        <p:cNvGrpSpPr/>
        <p:nvPr/>
      </p:nvGrpSpPr>
      <p:grpSpPr>
        <a:xfrm>
          <a:off x="0" y="0"/>
          <a:ext cx="0" cy="0"/>
          <a:chOff x="0" y="0"/>
          <a:chExt cx="0" cy="0"/>
        </a:xfrm>
      </p:grpSpPr>
      <p:sp>
        <p:nvSpPr>
          <p:cNvPr id="2" name="AutoShape 2"/>
          <p:cNvSpPr/>
          <p:nvPr/>
        </p:nvSpPr>
        <p:spPr>
          <a:xfrm>
            <a:off x="0" y="0"/>
            <a:ext cx="8431972" cy="10287000"/>
          </a:xfrm>
          <a:prstGeom prst="rect">
            <a:avLst/>
          </a:prstGeom>
          <a:solidFill>
            <a:srgbClr val="F8E4BB"/>
          </a:solidFill>
        </p:spPr>
      </p:sp>
      <p:sp>
        <p:nvSpPr>
          <p:cNvPr id="3" name="Freeform 3"/>
          <p:cNvSpPr/>
          <p:nvPr/>
        </p:nvSpPr>
        <p:spPr>
          <a:xfrm>
            <a:off x="8930419" y="0"/>
            <a:ext cx="8813416" cy="5143500"/>
          </a:xfrm>
          <a:custGeom>
            <a:avLst/>
            <a:gdLst/>
            <a:ahLst/>
            <a:cxnLst/>
            <a:rect l="l" t="t" r="r" b="b"/>
            <a:pathLst>
              <a:path w="8813416" h="5143500">
                <a:moveTo>
                  <a:pt x="0" y="0"/>
                </a:moveTo>
                <a:lnTo>
                  <a:pt x="8813416" y="0"/>
                </a:lnTo>
                <a:lnTo>
                  <a:pt x="8813416" y="5143500"/>
                </a:lnTo>
                <a:lnTo>
                  <a:pt x="0" y="5143500"/>
                </a:lnTo>
                <a:lnTo>
                  <a:pt x="0" y="0"/>
                </a:lnTo>
                <a:close/>
              </a:path>
            </a:pathLst>
          </a:custGeom>
          <a:blipFill>
            <a:blip r:embed="rId2"/>
            <a:stretch>
              <a:fillRect t="-2986" r="-1691" b="-2540"/>
            </a:stretch>
          </a:blipFill>
        </p:spPr>
      </p:sp>
      <p:sp>
        <p:nvSpPr>
          <p:cNvPr id="4" name="Freeform 4"/>
          <p:cNvSpPr/>
          <p:nvPr/>
        </p:nvSpPr>
        <p:spPr>
          <a:xfrm>
            <a:off x="8930419" y="5285676"/>
            <a:ext cx="8940807" cy="5001324"/>
          </a:xfrm>
          <a:custGeom>
            <a:avLst/>
            <a:gdLst/>
            <a:ahLst/>
            <a:cxnLst/>
            <a:rect l="l" t="t" r="r" b="b"/>
            <a:pathLst>
              <a:path w="8940807" h="5001324">
                <a:moveTo>
                  <a:pt x="0" y="0"/>
                </a:moveTo>
                <a:lnTo>
                  <a:pt x="8940807" y="0"/>
                </a:lnTo>
                <a:lnTo>
                  <a:pt x="8940807" y="5001324"/>
                </a:lnTo>
                <a:lnTo>
                  <a:pt x="0" y="5001324"/>
                </a:lnTo>
                <a:lnTo>
                  <a:pt x="0" y="0"/>
                </a:lnTo>
                <a:close/>
              </a:path>
            </a:pathLst>
          </a:custGeom>
          <a:blipFill>
            <a:blip r:embed="rId3"/>
            <a:stretch>
              <a:fillRect l="-8" t="-4470" b="-2799"/>
            </a:stretch>
          </a:blipFill>
        </p:spPr>
      </p:sp>
      <p:sp>
        <p:nvSpPr>
          <p:cNvPr id="5" name="TextBox 5"/>
          <p:cNvSpPr txBox="1"/>
          <p:nvPr/>
        </p:nvSpPr>
        <p:spPr>
          <a:xfrm>
            <a:off x="3891" y="1592929"/>
            <a:ext cx="8428081" cy="8694071"/>
          </a:xfrm>
          <a:prstGeom prst="rect">
            <a:avLst/>
          </a:prstGeom>
        </p:spPr>
        <p:txBody>
          <a:bodyPr lIns="0" tIns="0" rIns="0" bIns="0" rtlCol="0" anchor="t">
            <a:spAutoFit/>
          </a:bodyPr>
          <a:lstStyle/>
          <a:p>
            <a:pPr algn="l">
              <a:lnSpc>
                <a:spcPts val="2280"/>
              </a:lnSpc>
            </a:pPr>
            <a:endParaRPr/>
          </a:p>
          <a:p>
            <a:pPr algn="l">
              <a:lnSpc>
                <a:spcPts val="4199"/>
              </a:lnSpc>
            </a:pPr>
            <a:endParaRPr/>
          </a:p>
          <a:p>
            <a:pPr algn="l">
              <a:lnSpc>
                <a:spcPts val="4199"/>
              </a:lnSpc>
            </a:pPr>
            <a:r>
              <a:rPr lang="en-US" sz="2799">
                <a:solidFill>
                  <a:srgbClr val="1D1505"/>
                </a:solidFill>
                <a:latin typeface="Cambria"/>
                <a:ea typeface="Cambria"/>
                <a:cs typeface="Cambria"/>
                <a:sym typeface="Cambria"/>
              </a:rPr>
              <a:t>Peak Hours:</a:t>
            </a:r>
          </a:p>
          <a:p>
            <a:pPr marL="561341" lvl="1" indent="-280670" algn="l">
              <a:lnSpc>
                <a:spcPts val="3900"/>
              </a:lnSpc>
              <a:buFont typeface="Arial"/>
              <a:buChar char="•"/>
            </a:pPr>
            <a:r>
              <a:rPr lang="en-US" sz="2600">
                <a:solidFill>
                  <a:srgbClr val="1D1505"/>
                </a:solidFill>
                <a:latin typeface="Cambria"/>
                <a:ea typeface="Cambria"/>
                <a:cs typeface="Cambria"/>
                <a:sym typeface="Cambria"/>
              </a:rPr>
              <a:t> The highest sales activity occurs during two distinct time windows: 12:00 PM to 1:00 PM and 5:00 PM to 6:00 PM. These peak periods suggest increased customer engagement during lunchtime and early evening, likely aligning with meal times or end-of-day purchases.</a:t>
            </a:r>
          </a:p>
          <a:p>
            <a:pPr algn="l">
              <a:lnSpc>
                <a:spcPts val="2280"/>
              </a:lnSpc>
            </a:pPr>
            <a:endParaRPr lang="en-US" sz="2600">
              <a:solidFill>
                <a:srgbClr val="1D1505"/>
              </a:solidFill>
              <a:latin typeface="Cambria"/>
              <a:ea typeface="Cambria"/>
              <a:cs typeface="Cambria"/>
              <a:sym typeface="Cambria"/>
            </a:endParaRPr>
          </a:p>
          <a:p>
            <a:pPr algn="l">
              <a:lnSpc>
                <a:spcPts val="3058"/>
              </a:lnSpc>
            </a:pPr>
            <a:endParaRPr lang="en-US" sz="2600">
              <a:solidFill>
                <a:srgbClr val="1D1505"/>
              </a:solidFill>
              <a:latin typeface="Cambria"/>
              <a:ea typeface="Cambria"/>
              <a:cs typeface="Cambria"/>
              <a:sym typeface="Cambria"/>
            </a:endParaRPr>
          </a:p>
          <a:p>
            <a:pPr algn="l">
              <a:lnSpc>
                <a:spcPts val="4199"/>
              </a:lnSpc>
            </a:pPr>
            <a:r>
              <a:rPr lang="en-US" sz="2799">
                <a:solidFill>
                  <a:srgbClr val="1D1505"/>
                </a:solidFill>
                <a:latin typeface="Cambria"/>
                <a:ea typeface="Cambria"/>
                <a:cs typeface="Cambria"/>
                <a:sym typeface="Cambria"/>
              </a:rPr>
              <a:t>Weekly Trends:</a:t>
            </a:r>
          </a:p>
          <a:p>
            <a:pPr marL="561341" lvl="1" indent="-280670" algn="l">
              <a:lnSpc>
                <a:spcPts val="3900"/>
              </a:lnSpc>
              <a:buFont typeface="Arial"/>
              <a:buChar char="•"/>
            </a:pPr>
            <a:r>
              <a:rPr lang="en-US" sz="2600">
                <a:solidFill>
                  <a:srgbClr val="1D1505"/>
                </a:solidFill>
                <a:latin typeface="Cambria"/>
                <a:ea typeface="Cambria"/>
                <a:cs typeface="Cambria"/>
                <a:sym typeface="Cambria"/>
              </a:rPr>
              <a:t> Analysis of the weekly sales patterns reveals that Friday consistently records the highest sales compared to other days of the week. This may indicate increased consumer activity heading into the weekend.</a:t>
            </a:r>
          </a:p>
          <a:p>
            <a:pPr algn="l">
              <a:lnSpc>
                <a:spcPts val="1646"/>
              </a:lnSpc>
            </a:pPr>
            <a:endParaRPr lang="en-US" sz="2600">
              <a:solidFill>
                <a:srgbClr val="1D1505"/>
              </a:solidFill>
              <a:latin typeface="Cambria"/>
              <a:ea typeface="Cambria"/>
              <a:cs typeface="Cambria"/>
              <a:sym typeface="Cambria"/>
            </a:endParaRPr>
          </a:p>
          <a:p>
            <a:pPr algn="l">
              <a:lnSpc>
                <a:spcPts val="1646"/>
              </a:lnSpc>
            </a:pPr>
            <a:endParaRPr lang="en-US" sz="2600">
              <a:solidFill>
                <a:srgbClr val="1D1505"/>
              </a:solidFill>
              <a:latin typeface="Cambria"/>
              <a:ea typeface="Cambria"/>
              <a:cs typeface="Cambria"/>
              <a:sym typeface="Cambria"/>
            </a:endParaRPr>
          </a:p>
          <a:p>
            <a:pPr algn="l">
              <a:lnSpc>
                <a:spcPts val="1646"/>
              </a:lnSpc>
            </a:pPr>
            <a:endParaRPr lang="en-US" sz="2600">
              <a:solidFill>
                <a:srgbClr val="1D1505"/>
              </a:solidFill>
              <a:latin typeface="Cambria"/>
              <a:ea typeface="Cambria"/>
              <a:cs typeface="Cambria"/>
              <a:sym typeface="Cambria"/>
            </a:endParaRPr>
          </a:p>
          <a:p>
            <a:pPr algn="l">
              <a:lnSpc>
                <a:spcPts val="1646"/>
              </a:lnSpc>
            </a:pPr>
            <a:endParaRPr lang="en-US" sz="2600">
              <a:solidFill>
                <a:srgbClr val="1D1505"/>
              </a:solidFill>
              <a:latin typeface="Cambria"/>
              <a:ea typeface="Cambria"/>
              <a:cs typeface="Cambria"/>
              <a:sym typeface="Cambria"/>
            </a:endParaRPr>
          </a:p>
          <a:p>
            <a:pPr marL="0" lvl="0" indent="0" algn="l">
              <a:lnSpc>
                <a:spcPts val="1773"/>
              </a:lnSpc>
              <a:spcBef>
                <a:spcPct val="0"/>
              </a:spcBef>
            </a:pPr>
            <a:endParaRPr lang="en-US" sz="2600">
              <a:solidFill>
                <a:srgbClr val="1D1505"/>
              </a:solidFill>
              <a:latin typeface="Cambria"/>
              <a:ea typeface="Cambria"/>
              <a:cs typeface="Cambria"/>
              <a:sym typeface="Cambria"/>
            </a:endParaRPr>
          </a:p>
          <a:p>
            <a:pPr marL="0" lvl="0" indent="0" algn="l">
              <a:lnSpc>
                <a:spcPts val="1646"/>
              </a:lnSpc>
              <a:spcBef>
                <a:spcPct val="0"/>
              </a:spcBef>
            </a:pPr>
            <a:endParaRPr lang="en-US" sz="2600">
              <a:solidFill>
                <a:srgbClr val="1D1505"/>
              </a:solidFill>
              <a:latin typeface="Cambria"/>
              <a:ea typeface="Cambria"/>
              <a:cs typeface="Cambria"/>
              <a:sym typeface="Cambria"/>
            </a:endParaRPr>
          </a:p>
        </p:txBody>
      </p:sp>
      <p:sp>
        <p:nvSpPr>
          <p:cNvPr id="6" name="TextBox 6"/>
          <p:cNvSpPr txBox="1"/>
          <p:nvPr/>
        </p:nvSpPr>
        <p:spPr>
          <a:xfrm>
            <a:off x="3891" y="104775"/>
            <a:ext cx="7309923" cy="1838325"/>
          </a:xfrm>
          <a:prstGeom prst="rect">
            <a:avLst/>
          </a:prstGeom>
        </p:spPr>
        <p:txBody>
          <a:bodyPr lIns="0" tIns="0" rIns="0" bIns="0" rtlCol="0" anchor="t">
            <a:spAutoFit/>
          </a:bodyPr>
          <a:lstStyle/>
          <a:p>
            <a:pPr marL="0" lvl="0" indent="0" algn="l">
              <a:lnSpc>
                <a:spcPts val="7200"/>
              </a:lnSpc>
              <a:spcBef>
                <a:spcPct val="0"/>
              </a:spcBef>
            </a:pPr>
            <a:r>
              <a:rPr lang="en-US" sz="6000">
                <a:solidFill>
                  <a:srgbClr val="1D1505"/>
                </a:solidFill>
                <a:latin typeface="Cambria"/>
                <a:ea typeface="Cambria"/>
                <a:cs typeface="Cambria"/>
                <a:sym typeface="Cambria"/>
              </a:rPr>
              <a:t>TIME-BASED ANALYSIS</a:t>
            </a:r>
          </a:p>
        </p:txBody>
      </p:sp>
      <p:sp>
        <p:nvSpPr>
          <p:cNvPr id="7" name="TextBox 7"/>
          <p:cNvSpPr txBox="1"/>
          <p:nvPr/>
        </p:nvSpPr>
        <p:spPr>
          <a:xfrm>
            <a:off x="17259300" y="9059863"/>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1D1505"/>
                </a:solidFill>
                <a:latin typeface="DM Sans"/>
                <a:ea typeface="DM Sans"/>
                <a:cs typeface="DM Sans"/>
                <a:sym typeface="DM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77A20"/>
        </a:solidFill>
        <a:effectLst/>
      </p:bgPr>
    </p:bg>
    <p:spTree>
      <p:nvGrpSpPr>
        <p:cNvPr id="1" name=""/>
        <p:cNvGrpSpPr/>
        <p:nvPr/>
      </p:nvGrpSpPr>
      <p:grpSpPr>
        <a:xfrm>
          <a:off x="0" y="0"/>
          <a:ext cx="0" cy="0"/>
          <a:chOff x="0" y="0"/>
          <a:chExt cx="0" cy="0"/>
        </a:xfrm>
      </p:grpSpPr>
      <p:sp>
        <p:nvSpPr>
          <p:cNvPr id="2" name="AutoShape 2"/>
          <p:cNvSpPr/>
          <p:nvPr/>
        </p:nvSpPr>
        <p:spPr>
          <a:xfrm>
            <a:off x="0" y="0"/>
            <a:ext cx="8734009" cy="10287000"/>
          </a:xfrm>
          <a:prstGeom prst="rect">
            <a:avLst/>
          </a:prstGeom>
          <a:solidFill>
            <a:srgbClr val="F8E4BB"/>
          </a:solidFill>
        </p:spPr>
      </p:sp>
      <p:sp>
        <p:nvSpPr>
          <p:cNvPr id="3" name="Freeform 3"/>
          <p:cNvSpPr/>
          <p:nvPr/>
        </p:nvSpPr>
        <p:spPr>
          <a:xfrm>
            <a:off x="9642650" y="0"/>
            <a:ext cx="8493731" cy="4860944"/>
          </a:xfrm>
          <a:custGeom>
            <a:avLst/>
            <a:gdLst/>
            <a:ahLst/>
            <a:cxnLst/>
            <a:rect l="l" t="t" r="r" b="b"/>
            <a:pathLst>
              <a:path w="8493731" h="4860944">
                <a:moveTo>
                  <a:pt x="0" y="0"/>
                </a:moveTo>
                <a:lnTo>
                  <a:pt x="8493731" y="0"/>
                </a:lnTo>
                <a:lnTo>
                  <a:pt x="8493731" y="4860944"/>
                </a:lnTo>
                <a:lnTo>
                  <a:pt x="0" y="4860944"/>
                </a:lnTo>
                <a:lnTo>
                  <a:pt x="0" y="0"/>
                </a:lnTo>
                <a:close/>
              </a:path>
            </a:pathLst>
          </a:custGeom>
          <a:blipFill>
            <a:blip r:embed="rId2"/>
            <a:stretch>
              <a:fillRect t="-4211" b="-4211"/>
            </a:stretch>
          </a:blipFill>
        </p:spPr>
      </p:sp>
      <p:sp>
        <p:nvSpPr>
          <p:cNvPr id="4" name="Freeform 4"/>
          <p:cNvSpPr/>
          <p:nvPr/>
        </p:nvSpPr>
        <p:spPr>
          <a:xfrm>
            <a:off x="9642650" y="5081262"/>
            <a:ext cx="8493731" cy="5205738"/>
          </a:xfrm>
          <a:custGeom>
            <a:avLst/>
            <a:gdLst/>
            <a:ahLst/>
            <a:cxnLst/>
            <a:rect l="l" t="t" r="r" b="b"/>
            <a:pathLst>
              <a:path w="8493731" h="5205738">
                <a:moveTo>
                  <a:pt x="0" y="0"/>
                </a:moveTo>
                <a:lnTo>
                  <a:pt x="8493731" y="0"/>
                </a:lnTo>
                <a:lnTo>
                  <a:pt x="8493731" y="5205738"/>
                </a:lnTo>
                <a:lnTo>
                  <a:pt x="0" y="5205738"/>
                </a:lnTo>
                <a:lnTo>
                  <a:pt x="0" y="0"/>
                </a:lnTo>
                <a:close/>
              </a:path>
            </a:pathLst>
          </a:custGeom>
          <a:blipFill>
            <a:blip r:embed="rId3"/>
            <a:stretch>
              <a:fillRect l="-1074" r="-1074"/>
            </a:stretch>
          </a:blipFill>
        </p:spPr>
      </p:sp>
      <p:sp>
        <p:nvSpPr>
          <p:cNvPr id="5" name="TextBox 5"/>
          <p:cNvSpPr txBox="1"/>
          <p:nvPr/>
        </p:nvSpPr>
        <p:spPr>
          <a:xfrm>
            <a:off x="3891" y="2754979"/>
            <a:ext cx="8428081" cy="7532021"/>
          </a:xfrm>
          <a:prstGeom prst="rect">
            <a:avLst/>
          </a:prstGeom>
        </p:spPr>
        <p:txBody>
          <a:bodyPr lIns="0" tIns="0" rIns="0" bIns="0" rtlCol="0" anchor="t">
            <a:spAutoFit/>
          </a:bodyPr>
          <a:lstStyle/>
          <a:p>
            <a:pPr algn="l">
              <a:lnSpc>
                <a:spcPts val="2280"/>
              </a:lnSpc>
            </a:pPr>
            <a:endParaRPr/>
          </a:p>
          <a:p>
            <a:pPr algn="l">
              <a:lnSpc>
                <a:spcPts val="4199"/>
              </a:lnSpc>
            </a:pPr>
            <a:r>
              <a:rPr lang="en-US" sz="2799">
                <a:solidFill>
                  <a:srgbClr val="1D1505"/>
                </a:solidFill>
                <a:latin typeface="Cambria"/>
                <a:ea typeface="Cambria"/>
                <a:cs typeface="Cambria"/>
                <a:sym typeface="Cambria"/>
              </a:rPr>
              <a:t>📏 Size Preferences</a:t>
            </a:r>
          </a:p>
          <a:p>
            <a:pPr marL="561341" lvl="1" indent="-280670" algn="l">
              <a:lnSpc>
                <a:spcPts val="3900"/>
              </a:lnSpc>
              <a:buFont typeface="Arial"/>
              <a:buChar char="•"/>
            </a:pPr>
            <a:r>
              <a:rPr lang="en-US" sz="2600">
                <a:solidFill>
                  <a:srgbClr val="1D1505"/>
                </a:solidFill>
                <a:latin typeface="Cambria"/>
                <a:ea typeface="Cambria"/>
                <a:cs typeface="Cambria"/>
                <a:sym typeface="Cambria"/>
              </a:rPr>
              <a:t>Large (L) and Medium (M) pizzas are the top choices across most orders.</a:t>
            </a:r>
          </a:p>
          <a:p>
            <a:pPr marL="561341" lvl="1" indent="-280670" algn="l">
              <a:lnSpc>
                <a:spcPts val="3900"/>
              </a:lnSpc>
              <a:buFont typeface="Arial"/>
              <a:buChar char="•"/>
            </a:pPr>
            <a:r>
              <a:rPr lang="en-US" sz="2600">
                <a:solidFill>
                  <a:srgbClr val="1D1505"/>
                </a:solidFill>
                <a:latin typeface="Cambria"/>
                <a:ea typeface="Cambria"/>
                <a:cs typeface="Cambria"/>
                <a:sym typeface="Cambria"/>
              </a:rPr>
              <a:t>XXL and XL sizes are less popular, possibly due to price or portion mismatch.</a:t>
            </a:r>
          </a:p>
          <a:p>
            <a:pPr algn="l">
              <a:lnSpc>
                <a:spcPts val="4199"/>
              </a:lnSpc>
            </a:pPr>
            <a:r>
              <a:rPr lang="en-US" sz="2799">
                <a:solidFill>
                  <a:srgbClr val="1D1505"/>
                </a:solidFill>
                <a:latin typeface="Cambria"/>
                <a:ea typeface="Cambria"/>
                <a:cs typeface="Cambria"/>
                <a:sym typeface="Cambria"/>
              </a:rPr>
              <a:t>🍽️ Category Preferences</a:t>
            </a:r>
          </a:p>
          <a:p>
            <a:pPr marL="561341" lvl="1" indent="-280670" algn="l">
              <a:lnSpc>
                <a:spcPts val="3900"/>
              </a:lnSpc>
              <a:buFont typeface="Arial"/>
              <a:buChar char="•"/>
            </a:pPr>
            <a:r>
              <a:rPr lang="en-US" sz="2600">
                <a:solidFill>
                  <a:srgbClr val="1D1505"/>
                </a:solidFill>
                <a:latin typeface="Cambria"/>
                <a:ea typeface="Cambria"/>
                <a:cs typeface="Cambria"/>
                <a:sym typeface="Cambria"/>
              </a:rPr>
              <a:t>Classic pizzas are the best-selling category.</a:t>
            </a:r>
          </a:p>
          <a:p>
            <a:pPr marL="561341" lvl="1" indent="-280670" algn="l">
              <a:lnSpc>
                <a:spcPts val="3900"/>
              </a:lnSpc>
              <a:buFont typeface="Arial"/>
              <a:buChar char="•"/>
            </a:pPr>
            <a:r>
              <a:rPr lang="en-US" sz="2600">
                <a:solidFill>
                  <a:srgbClr val="1D1505"/>
                </a:solidFill>
                <a:latin typeface="Cambria"/>
                <a:ea typeface="Cambria"/>
                <a:cs typeface="Cambria"/>
                <a:sym typeface="Cambria"/>
              </a:rPr>
              <a:t>Followed by Supreme and Veggie categories.</a:t>
            </a:r>
          </a:p>
          <a:p>
            <a:pPr marL="561341" lvl="1" indent="-280670" algn="l">
              <a:lnSpc>
                <a:spcPts val="3900"/>
              </a:lnSpc>
              <a:buFont typeface="Arial"/>
              <a:buChar char="•"/>
            </a:pPr>
            <a:r>
              <a:rPr lang="en-US" sz="2600">
                <a:solidFill>
                  <a:srgbClr val="1D1505"/>
                </a:solidFill>
                <a:latin typeface="Cambria"/>
                <a:ea typeface="Cambria"/>
                <a:cs typeface="Cambria"/>
                <a:sym typeface="Cambria"/>
              </a:rPr>
              <a:t>Chicken have a smaller customer base.</a:t>
            </a:r>
          </a:p>
          <a:p>
            <a:pPr algn="l">
              <a:lnSpc>
                <a:spcPts val="4199"/>
              </a:lnSpc>
            </a:pPr>
            <a:endParaRPr lang="en-US" sz="2600">
              <a:solidFill>
                <a:srgbClr val="1D1505"/>
              </a:solidFill>
              <a:latin typeface="Cambria"/>
              <a:ea typeface="Cambria"/>
              <a:cs typeface="Cambria"/>
              <a:sym typeface="Cambria"/>
            </a:endParaRPr>
          </a:p>
          <a:p>
            <a:pPr algn="l">
              <a:lnSpc>
                <a:spcPts val="3900"/>
              </a:lnSpc>
            </a:pPr>
            <a:endParaRPr lang="en-US" sz="2600">
              <a:solidFill>
                <a:srgbClr val="1D1505"/>
              </a:solidFill>
              <a:latin typeface="Cambria"/>
              <a:ea typeface="Cambria"/>
              <a:cs typeface="Cambria"/>
              <a:sym typeface="Cambria"/>
            </a:endParaRPr>
          </a:p>
          <a:p>
            <a:pPr algn="l">
              <a:lnSpc>
                <a:spcPts val="3900"/>
              </a:lnSpc>
            </a:pPr>
            <a:endParaRPr lang="en-US" sz="2600">
              <a:solidFill>
                <a:srgbClr val="1D1505"/>
              </a:solidFill>
              <a:latin typeface="Cambria"/>
              <a:ea typeface="Cambria"/>
              <a:cs typeface="Cambria"/>
              <a:sym typeface="Cambria"/>
            </a:endParaRPr>
          </a:p>
          <a:p>
            <a:pPr algn="l">
              <a:lnSpc>
                <a:spcPts val="1646"/>
              </a:lnSpc>
            </a:pPr>
            <a:endParaRPr lang="en-US" sz="2600">
              <a:solidFill>
                <a:srgbClr val="1D1505"/>
              </a:solidFill>
              <a:latin typeface="Cambria"/>
              <a:ea typeface="Cambria"/>
              <a:cs typeface="Cambria"/>
              <a:sym typeface="Cambria"/>
            </a:endParaRPr>
          </a:p>
          <a:p>
            <a:pPr algn="l">
              <a:lnSpc>
                <a:spcPts val="1646"/>
              </a:lnSpc>
            </a:pPr>
            <a:endParaRPr lang="en-US" sz="2600">
              <a:solidFill>
                <a:srgbClr val="1D1505"/>
              </a:solidFill>
              <a:latin typeface="Cambria"/>
              <a:ea typeface="Cambria"/>
              <a:cs typeface="Cambria"/>
              <a:sym typeface="Cambria"/>
            </a:endParaRPr>
          </a:p>
          <a:p>
            <a:pPr algn="l">
              <a:lnSpc>
                <a:spcPts val="1646"/>
              </a:lnSpc>
            </a:pPr>
            <a:endParaRPr lang="en-US" sz="2600">
              <a:solidFill>
                <a:srgbClr val="1D1505"/>
              </a:solidFill>
              <a:latin typeface="Cambria"/>
              <a:ea typeface="Cambria"/>
              <a:cs typeface="Cambria"/>
              <a:sym typeface="Cambria"/>
            </a:endParaRPr>
          </a:p>
          <a:p>
            <a:pPr marL="0" lvl="0" indent="0" algn="l">
              <a:lnSpc>
                <a:spcPts val="1646"/>
              </a:lnSpc>
              <a:spcBef>
                <a:spcPct val="0"/>
              </a:spcBef>
            </a:pPr>
            <a:endParaRPr lang="en-US" sz="2600">
              <a:solidFill>
                <a:srgbClr val="1D1505"/>
              </a:solidFill>
              <a:latin typeface="Cambria"/>
              <a:ea typeface="Cambria"/>
              <a:cs typeface="Cambria"/>
              <a:sym typeface="Cambria"/>
            </a:endParaRPr>
          </a:p>
          <a:p>
            <a:pPr marL="0" lvl="0" indent="0" algn="l">
              <a:lnSpc>
                <a:spcPts val="1773"/>
              </a:lnSpc>
              <a:spcBef>
                <a:spcPct val="0"/>
              </a:spcBef>
            </a:pPr>
            <a:endParaRPr lang="en-US" sz="2600">
              <a:solidFill>
                <a:srgbClr val="1D1505"/>
              </a:solidFill>
              <a:latin typeface="Cambria"/>
              <a:ea typeface="Cambria"/>
              <a:cs typeface="Cambria"/>
              <a:sym typeface="Cambria"/>
            </a:endParaRPr>
          </a:p>
          <a:p>
            <a:pPr marL="0" lvl="0" indent="0" algn="l">
              <a:lnSpc>
                <a:spcPts val="1646"/>
              </a:lnSpc>
              <a:spcBef>
                <a:spcPct val="0"/>
              </a:spcBef>
            </a:pPr>
            <a:endParaRPr lang="en-US" sz="2600">
              <a:solidFill>
                <a:srgbClr val="1D1505"/>
              </a:solidFill>
              <a:latin typeface="Cambria"/>
              <a:ea typeface="Cambria"/>
              <a:cs typeface="Cambria"/>
              <a:sym typeface="Cambria"/>
            </a:endParaRPr>
          </a:p>
        </p:txBody>
      </p:sp>
      <p:sp>
        <p:nvSpPr>
          <p:cNvPr id="6" name="TextBox 6"/>
          <p:cNvSpPr txBox="1"/>
          <p:nvPr/>
        </p:nvSpPr>
        <p:spPr>
          <a:xfrm>
            <a:off x="3891" y="104775"/>
            <a:ext cx="8204449" cy="1838325"/>
          </a:xfrm>
          <a:prstGeom prst="rect">
            <a:avLst/>
          </a:prstGeom>
        </p:spPr>
        <p:txBody>
          <a:bodyPr lIns="0" tIns="0" rIns="0" bIns="0" rtlCol="0" anchor="t">
            <a:spAutoFit/>
          </a:bodyPr>
          <a:lstStyle/>
          <a:p>
            <a:pPr marL="0" lvl="0" indent="0" algn="l">
              <a:lnSpc>
                <a:spcPts val="7200"/>
              </a:lnSpc>
              <a:spcBef>
                <a:spcPct val="0"/>
              </a:spcBef>
            </a:pPr>
            <a:r>
              <a:rPr lang="en-US" sz="6000">
                <a:solidFill>
                  <a:srgbClr val="1D1505"/>
                </a:solidFill>
                <a:latin typeface="Cambria"/>
                <a:ea typeface="Cambria"/>
                <a:cs typeface="Cambria"/>
                <a:sym typeface="Cambria"/>
              </a:rPr>
              <a:t>CUSTOMER &amp; ORDER BEHAVIOUR</a:t>
            </a:r>
          </a:p>
        </p:txBody>
      </p:sp>
      <p:sp>
        <p:nvSpPr>
          <p:cNvPr id="7" name="TextBox 7"/>
          <p:cNvSpPr txBox="1"/>
          <p:nvPr/>
        </p:nvSpPr>
        <p:spPr>
          <a:xfrm>
            <a:off x="17259300" y="9059863"/>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1D1505"/>
                </a:solidFill>
                <a:latin typeface="DM Sans"/>
                <a:ea typeface="DM Sans"/>
                <a:cs typeface="DM Sans"/>
                <a:sym typeface="DM Sans"/>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DBF85"/>
        </a:solidFill>
        <a:effectLst/>
      </p:bgPr>
    </p:bg>
    <p:spTree>
      <p:nvGrpSpPr>
        <p:cNvPr id="1" name=""/>
        <p:cNvGrpSpPr/>
        <p:nvPr/>
      </p:nvGrpSpPr>
      <p:grpSpPr>
        <a:xfrm>
          <a:off x="0" y="0"/>
          <a:ext cx="0" cy="0"/>
          <a:chOff x="0" y="0"/>
          <a:chExt cx="0" cy="0"/>
        </a:xfrm>
      </p:grpSpPr>
      <p:sp>
        <p:nvSpPr>
          <p:cNvPr id="2" name="TextBox 2"/>
          <p:cNvSpPr txBox="1"/>
          <p:nvPr/>
        </p:nvSpPr>
        <p:spPr>
          <a:xfrm>
            <a:off x="245989" y="2770284"/>
            <a:ext cx="9141969" cy="1550670"/>
          </a:xfrm>
          <a:prstGeom prst="rect">
            <a:avLst/>
          </a:prstGeom>
        </p:spPr>
        <p:txBody>
          <a:bodyPr lIns="0" tIns="0" rIns="0" bIns="0" rtlCol="0" anchor="t">
            <a:spAutoFit/>
          </a:bodyPr>
          <a:lstStyle/>
          <a:p>
            <a:pPr marL="0" lvl="0" indent="0" algn="l">
              <a:lnSpc>
                <a:spcPts val="4199"/>
              </a:lnSpc>
            </a:pPr>
            <a:r>
              <a:rPr lang="en-US" sz="2799" dirty="0">
                <a:solidFill>
                  <a:srgbClr val="1D1505"/>
                </a:solidFill>
                <a:latin typeface="Cambria"/>
                <a:ea typeface="Cambria"/>
                <a:cs typeface="Cambria"/>
                <a:sym typeface="Cambria"/>
              </a:rPr>
              <a:t>2.How many pizzas are typically in  an order? Do we have any bestsellers?</a:t>
            </a:r>
          </a:p>
          <a:p>
            <a:pPr marL="0" lvl="0" indent="0" algn="l">
              <a:lnSpc>
                <a:spcPts val="4199"/>
              </a:lnSpc>
            </a:pPr>
            <a:r>
              <a:rPr lang="en-US" sz="2799" dirty="0">
                <a:solidFill>
                  <a:srgbClr val="1D1505"/>
                </a:solidFill>
                <a:latin typeface="Cambria"/>
                <a:ea typeface="Cambria"/>
                <a:cs typeface="Cambria"/>
                <a:sym typeface="Cambria"/>
              </a:rPr>
              <a:t>A)</a:t>
            </a:r>
          </a:p>
        </p:txBody>
      </p:sp>
      <p:sp>
        <p:nvSpPr>
          <p:cNvPr id="3" name="AutoShape 3"/>
          <p:cNvSpPr/>
          <p:nvPr/>
        </p:nvSpPr>
        <p:spPr>
          <a:xfrm>
            <a:off x="9387958" y="0"/>
            <a:ext cx="8900042" cy="10287000"/>
          </a:xfrm>
          <a:prstGeom prst="rect">
            <a:avLst/>
          </a:prstGeom>
          <a:solidFill>
            <a:srgbClr val="F8E4BB"/>
          </a:solidFill>
        </p:spPr>
      </p:sp>
      <p:sp>
        <p:nvSpPr>
          <p:cNvPr id="4" name="Freeform 4"/>
          <p:cNvSpPr/>
          <p:nvPr/>
        </p:nvSpPr>
        <p:spPr>
          <a:xfrm>
            <a:off x="9553412" y="44967"/>
            <a:ext cx="8422033" cy="4828638"/>
          </a:xfrm>
          <a:custGeom>
            <a:avLst/>
            <a:gdLst/>
            <a:ahLst/>
            <a:cxnLst/>
            <a:rect l="l" t="t" r="r" b="b"/>
            <a:pathLst>
              <a:path w="8422033" h="4828638">
                <a:moveTo>
                  <a:pt x="0" y="0"/>
                </a:moveTo>
                <a:lnTo>
                  <a:pt x="8422033" y="0"/>
                </a:lnTo>
                <a:lnTo>
                  <a:pt x="8422033" y="4828638"/>
                </a:lnTo>
                <a:lnTo>
                  <a:pt x="0" y="4828638"/>
                </a:lnTo>
                <a:lnTo>
                  <a:pt x="0" y="0"/>
                </a:lnTo>
                <a:close/>
              </a:path>
            </a:pathLst>
          </a:custGeom>
          <a:blipFill>
            <a:blip r:embed="rId2"/>
            <a:stretch>
              <a:fillRect t="-2209" b="-2209"/>
            </a:stretch>
          </a:blipFill>
        </p:spPr>
      </p:sp>
      <p:sp>
        <p:nvSpPr>
          <p:cNvPr id="5" name="Freeform 5"/>
          <p:cNvSpPr/>
          <p:nvPr/>
        </p:nvSpPr>
        <p:spPr>
          <a:xfrm>
            <a:off x="9553412" y="5143500"/>
            <a:ext cx="8422033" cy="4853111"/>
          </a:xfrm>
          <a:custGeom>
            <a:avLst/>
            <a:gdLst/>
            <a:ahLst/>
            <a:cxnLst/>
            <a:rect l="l" t="t" r="r" b="b"/>
            <a:pathLst>
              <a:path w="8422033" h="4853111">
                <a:moveTo>
                  <a:pt x="0" y="0"/>
                </a:moveTo>
                <a:lnTo>
                  <a:pt x="8422033" y="0"/>
                </a:lnTo>
                <a:lnTo>
                  <a:pt x="8422033" y="4853111"/>
                </a:lnTo>
                <a:lnTo>
                  <a:pt x="0" y="4853111"/>
                </a:lnTo>
                <a:lnTo>
                  <a:pt x="0" y="0"/>
                </a:lnTo>
                <a:close/>
              </a:path>
            </a:pathLst>
          </a:custGeom>
          <a:blipFill>
            <a:blip r:embed="rId3"/>
            <a:stretch>
              <a:fillRect t="-2061" b="-2061"/>
            </a:stretch>
          </a:blipFill>
        </p:spPr>
      </p:sp>
      <p:grpSp>
        <p:nvGrpSpPr>
          <p:cNvPr id="6" name="Group 6"/>
          <p:cNvGrpSpPr/>
          <p:nvPr/>
        </p:nvGrpSpPr>
        <p:grpSpPr>
          <a:xfrm>
            <a:off x="245989" y="436409"/>
            <a:ext cx="8898011" cy="1758475"/>
            <a:chOff x="0" y="0"/>
            <a:chExt cx="11864014" cy="2344634"/>
          </a:xfrm>
        </p:grpSpPr>
        <p:sp>
          <p:nvSpPr>
            <p:cNvPr id="7" name="TextBox 7"/>
            <p:cNvSpPr txBox="1"/>
            <p:nvPr/>
          </p:nvSpPr>
          <p:spPr>
            <a:xfrm>
              <a:off x="0" y="-9525"/>
              <a:ext cx="11864014" cy="1228725"/>
            </a:xfrm>
            <a:prstGeom prst="rect">
              <a:avLst/>
            </a:prstGeom>
          </p:spPr>
          <p:txBody>
            <a:bodyPr lIns="0" tIns="0" rIns="0" bIns="0" rtlCol="0" anchor="t">
              <a:spAutoFit/>
            </a:bodyPr>
            <a:lstStyle/>
            <a:p>
              <a:pPr marL="0" lvl="0" indent="0" algn="l">
                <a:lnSpc>
                  <a:spcPts val="7200"/>
                </a:lnSpc>
              </a:pPr>
              <a:r>
                <a:rPr lang="en-US" sz="6000">
                  <a:solidFill>
                    <a:srgbClr val="1D1505"/>
                  </a:solidFill>
                  <a:latin typeface="Cambria"/>
                  <a:ea typeface="Cambria"/>
                  <a:cs typeface="Cambria"/>
                  <a:sym typeface="Cambria"/>
                </a:rPr>
                <a:t>RECOMMENDED ANALYSIS</a:t>
              </a:r>
            </a:p>
          </p:txBody>
        </p:sp>
        <p:sp>
          <p:nvSpPr>
            <p:cNvPr id="8" name="TextBox 8"/>
            <p:cNvSpPr txBox="1"/>
            <p:nvPr/>
          </p:nvSpPr>
          <p:spPr>
            <a:xfrm>
              <a:off x="0" y="1712385"/>
              <a:ext cx="11864014" cy="632248"/>
            </a:xfrm>
            <a:prstGeom prst="rect">
              <a:avLst/>
            </a:prstGeom>
          </p:spPr>
          <p:txBody>
            <a:bodyPr lIns="0" tIns="0" rIns="0" bIns="0" rtlCol="0" anchor="t">
              <a:spAutoFit/>
            </a:bodyPr>
            <a:lstStyle/>
            <a:p>
              <a:pPr marL="0" lvl="0" indent="0" algn="l">
                <a:lnSpc>
                  <a:spcPts val="3919"/>
                </a:lnSpc>
              </a:pPr>
              <a:r>
                <a:rPr lang="en-US" sz="2799">
                  <a:solidFill>
                    <a:srgbClr val="1D1505"/>
                  </a:solidFill>
                  <a:latin typeface="Cambria"/>
                  <a:ea typeface="Cambria"/>
                  <a:cs typeface="Cambria"/>
                  <a:sym typeface="Cambria"/>
                </a:rPr>
                <a:t>1. Find out how many customers do we have each day?</a:t>
              </a:r>
            </a:p>
          </p:txBody>
        </p:sp>
      </p:grpSp>
      <p:sp>
        <p:nvSpPr>
          <p:cNvPr id="9" name="TextBox 9"/>
          <p:cNvSpPr txBox="1"/>
          <p:nvPr/>
        </p:nvSpPr>
        <p:spPr>
          <a:xfrm>
            <a:off x="17259300" y="9059863"/>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1D1505"/>
                </a:solidFill>
                <a:latin typeface="DM Sans"/>
                <a:ea typeface="DM Sans"/>
                <a:cs typeface="DM Sans"/>
                <a:sym typeface="DM Sans"/>
              </a:rPr>
              <a:t>9</a:t>
            </a:r>
          </a:p>
        </p:txBody>
      </p:sp>
      <p:sp>
        <p:nvSpPr>
          <p:cNvPr id="10" name="TextBox 10"/>
          <p:cNvSpPr txBox="1"/>
          <p:nvPr/>
        </p:nvSpPr>
        <p:spPr>
          <a:xfrm>
            <a:off x="245989" y="2128210"/>
            <a:ext cx="8898011" cy="490855"/>
          </a:xfrm>
          <a:prstGeom prst="rect">
            <a:avLst/>
          </a:prstGeom>
        </p:spPr>
        <p:txBody>
          <a:bodyPr lIns="0" tIns="0" rIns="0" bIns="0" rtlCol="0" anchor="t">
            <a:spAutoFit/>
          </a:bodyPr>
          <a:lstStyle/>
          <a:p>
            <a:pPr algn="l">
              <a:lnSpc>
                <a:spcPts val="3919"/>
              </a:lnSpc>
              <a:spcBef>
                <a:spcPct val="0"/>
              </a:spcBef>
            </a:pPr>
            <a:r>
              <a:rPr lang="en-US" sz="2799">
                <a:solidFill>
                  <a:srgbClr val="1D1505"/>
                </a:solidFill>
                <a:latin typeface="Cambria"/>
                <a:ea typeface="Cambria"/>
                <a:cs typeface="Cambria"/>
                <a:sym typeface="Cambria"/>
              </a:rPr>
              <a:t>A) On an average we have 60 customers per day.</a:t>
            </a:r>
          </a:p>
        </p:txBody>
      </p:sp>
      <p:sp>
        <p:nvSpPr>
          <p:cNvPr id="11" name="TextBox 11"/>
          <p:cNvSpPr txBox="1"/>
          <p:nvPr/>
        </p:nvSpPr>
        <p:spPr>
          <a:xfrm>
            <a:off x="165454" y="7057708"/>
            <a:ext cx="9387958" cy="490855"/>
          </a:xfrm>
          <a:prstGeom prst="rect">
            <a:avLst/>
          </a:prstGeom>
        </p:spPr>
        <p:txBody>
          <a:bodyPr lIns="0" tIns="0" rIns="0" bIns="0" rtlCol="0" anchor="t">
            <a:spAutoFit/>
          </a:bodyPr>
          <a:lstStyle/>
          <a:p>
            <a:pPr algn="l">
              <a:lnSpc>
                <a:spcPts val="3919"/>
              </a:lnSpc>
            </a:pPr>
            <a:r>
              <a:rPr lang="en-US" sz="2799">
                <a:solidFill>
                  <a:srgbClr val="1D1505"/>
                </a:solidFill>
                <a:latin typeface="Cambria"/>
                <a:ea typeface="Cambria"/>
                <a:cs typeface="Cambria"/>
                <a:sym typeface="Cambria"/>
              </a:rPr>
              <a:t>3)How much revenue did we generate this year? </a:t>
            </a:r>
          </a:p>
        </p:txBody>
      </p:sp>
      <p:sp>
        <p:nvSpPr>
          <p:cNvPr id="14" name="TextBox 14"/>
          <p:cNvSpPr txBox="1"/>
          <p:nvPr/>
        </p:nvSpPr>
        <p:spPr>
          <a:xfrm>
            <a:off x="165454" y="5675461"/>
            <a:ext cx="8838092" cy="986155"/>
          </a:xfrm>
          <a:prstGeom prst="rect">
            <a:avLst/>
          </a:prstGeom>
        </p:spPr>
        <p:txBody>
          <a:bodyPr lIns="0" tIns="0" rIns="0" bIns="0" rtlCol="0" anchor="t">
            <a:spAutoFit/>
          </a:bodyPr>
          <a:lstStyle/>
          <a:p>
            <a:pPr algn="l">
              <a:lnSpc>
                <a:spcPts val="3920"/>
              </a:lnSpc>
            </a:pPr>
            <a:r>
              <a:rPr lang="en-US" sz="2800">
                <a:solidFill>
                  <a:srgbClr val="1D1505"/>
                </a:solidFill>
                <a:latin typeface="Cambria"/>
                <a:ea typeface="Cambria"/>
                <a:cs typeface="Cambria"/>
                <a:sym typeface="Cambria"/>
              </a:rPr>
              <a:t>We have 2 pizza are typically in an order and big_meat_s is the bestseller</a:t>
            </a:r>
          </a:p>
        </p:txBody>
      </p:sp>
      <p:pic>
        <p:nvPicPr>
          <p:cNvPr id="16" name="Picture 15">
            <a:extLst>
              <a:ext uri="{FF2B5EF4-FFF2-40B4-BE49-F238E27FC236}">
                <a16:creationId xmlns:a16="http://schemas.microsoft.com/office/drawing/2014/main" id="{F441D3A6-C491-9ACA-9528-061D39F4724E}"/>
              </a:ext>
            </a:extLst>
          </p:cNvPr>
          <p:cNvPicPr>
            <a:picLocks noChangeAspect="1"/>
          </p:cNvPicPr>
          <p:nvPr/>
        </p:nvPicPr>
        <p:blipFill>
          <a:blip r:embed="rId4"/>
          <a:stretch>
            <a:fillRect/>
          </a:stretch>
        </p:blipFill>
        <p:spPr>
          <a:xfrm>
            <a:off x="2328763" y="4112646"/>
            <a:ext cx="5406724" cy="1030853"/>
          </a:xfrm>
          <a:prstGeom prst="rect">
            <a:avLst/>
          </a:prstGeom>
        </p:spPr>
      </p:pic>
      <p:pic>
        <p:nvPicPr>
          <p:cNvPr id="18" name="Picture 17">
            <a:extLst>
              <a:ext uri="{FF2B5EF4-FFF2-40B4-BE49-F238E27FC236}">
                <a16:creationId xmlns:a16="http://schemas.microsoft.com/office/drawing/2014/main" id="{04894E41-1833-2E9B-AD1F-6A479EA6DAC0}"/>
              </a:ext>
            </a:extLst>
          </p:cNvPr>
          <p:cNvPicPr>
            <a:picLocks noChangeAspect="1"/>
          </p:cNvPicPr>
          <p:nvPr/>
        </p:nvPicPr>
        <p:blipFill>
          <a:blip r:embed="rId5"/>
          <a:stretch>
            <a:fillRect/>
          </a:stretch>
        </p:blipFill>
        <p:spPr>
          <a:xfrm>
            <a:off x="2971800" y="8158790"/>
            <a:ext cx="2743200" cy="106532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761</Words>
  <Application>Microsoft Office PowerPoint</Application>
  <PresentationFormat>Custom</PresentationFormat>
  <Paragraphs>97</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Cambria</vt:lpstr>
      <vt:lpstr>Arial</vt:lpstr>
      <vt:lpstr>Calibri</vt:lpstr>
      <vt:lpstr>DM Sans</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Pizza Sales Analysis</dc:title>
  <cp:lastModifiedBy>Rohini Kodidela</cp:lastModifiedBy>
  <cp:revision>2</cp:revision>
  <dcterms:created xsi:type="dcterms:W3CDTF">2006-08-16T00:00:00Z</dcterms:created>
  <dcterms:modified xsi:type="dcterms:W3CDTF">2025-04-26T20:53:25Z</dcterms:modified>
  <dc:identifier>DAGlxGNeS6Y</dc:identifier>
</cp:coreProperties>
</file>